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70" r:id="rId13"/>
  </p:sldIdLst>
  <p:sldSz cx="18288000" cy="10287000"/>
  <p:notesSz cx="6858000" cy="9144000"/>
  <p:embeddedFontLst>
    <p:embeddedFont>
      <p:font typeface="Glacial Indifference" panose="020B0604020202020204" charset="0"/>
      <p:regular r:id="rId14"/>
    </p:embeddedFont>
    <p:embeddedFont>
      <p:font typeface="Glacial Indifference Bold Italics" panose="020B0604020202020204" charset="0"/>
      <p:regular r:id="rId15"/>
    </p:embeddedFont>
    <p:embeddedFont>
      <p:font typeface="Glacial Indifference Italics" panose="020B0604020202020204" charset="0"/>
      <p:regular r:id="rId16"/>
    </p:embeddedFont>
    <p:embeddedFont>
      <p:font typeface="Gladiola" panose="020B0604020202020204" charset="0"/>
      <p:regular r:id="rId17"/>
    </p:embeddedFont>
    <p:embeddedFont>
      <p:font typeface="Raleway Bold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38" d="100"/>
          <a:sy n="38" d="100"/>
        </p:scale>
        <p:origin x="1140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119339" y="-4507184"/>
            <a:ext cx="10029895" cy="9014368"/>
          </a:xfrm>
          <a:custGeom>
            <a:avLst/>
            <a:gdLst/>
            <a:ahLst/>
            <a:cxnLst/>
            <a:rect l="l" t="t" r="r" b="b"/>
            <a:pathLst>
              <a:path w="10029895" h="9014368">
                <a:moveTo>
                  <a:pt x="0" y="0"/>
                </a:moveTo>
                <a:lnTo>
                  <a:pt x="10029894" y="0"/>
                </a:lnTo>
                <a:lnTo>
                  <a:pt x="10029894" y="9014368"/>
                </a:lnTo>
                <a:lnTo>
                  <a:pt x="0" y="90143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-5014947" y="4938208"/>
            <a:ext cx="10029895" cy="9014368"/>
          </a:xfrm>
          <a:custGeom>
            <a:avLst/>
            <a:gdLst/>
            <a:ahLst/>
            <a:cxnLst/>
            <a:rect l="l" t="t" r="r" b="b"/>
            <a:pathLst>
              <a:path w="10029895" h="9014368">
                <a:moveTo>
                  <a:pt x="0" y="0"/>
                </a:moveTo>
                <a:lnTo>
                  <a:pt x="10029894" y="0"/>
                </a:lnTo>
                <a:lnTo>
                  <a:pt x="10029894" y="9014368"/>
                </a:lnTo>
                <a:lnTo>
                  <a:pt x="0" y="90143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4584680" y="-2449784"/>
            <a:ext cx="7406640" cy="8229600"/>
          </a:xfrm>
          <a:custGeom>
            <a:avLst/>
            <a:gdLst/>
            <a:ahLst/>
            <a:cxnLst/>
            <a:rect l="l" t="t" r="r" b="b"/>
            <a:pathLst>
              <a:path w="7406640" h="8229600">
                <a:moveTo>
                  <a:pt x="0" y="0"/>
                </a:moveTo>
                <a:lnTo>
                  <a:pt x="7406640" y="0"/>
                </a:lnTo>
                <a:lnTo>
                  <a:pt x="740664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 rot="6495018">
            <a:off x="-1249695" y="5438343"/>
            <a:ext cx="7406640" cy="8229600"/>
          </a:xfrm>
          <a:custGeom>
            <a:avLst/>
            <a:gdLst/>
            <a:ahLst/>
            <a:cxnLst/>
            <a:rect l="l" t="t" r="r" b="b"/>
            <a:pathLst>
              <a:path w="7406640" h="8229600">
                <a:moveTo>
                  <a:pt x="0" y="0"/>
                </a:moveTo>
                <a:lnTo>
                  <a:pt x="7406640" y="0"/>
                </a:lnTo>
                <a:lnTo>
                  <a:pt x="740664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810188" y="3445146"/>
            <a:ext cx="16667624" cy="2200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250"/>
              </a:lnSpc>
            </a:pPr>
            <a:r>
              <a:rPr lang="en-US" sz="15000">
                <a:solidFill>
                  <a:srgbClr val="273384"/>
                </a:solidFill>
                <a:latin typeface="Gladiola"/>
                <a:ea typeface="Gladiola"/>
                <a:cs typeface="Gladiola"/>
                <a:sym typeface="Gladiola"/>
              </a:rPr>
              <a:t>SZABMART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453625" y="5570266"/>
            <a:ext cx="13179708" cy="19939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49"/>
              </a:lnSpc>
            </a:pPr>
            <a:r>
              <a:rPr lang="en-US" sz="4999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CHALLENGE CENTRAL</a:t>
            </a:r>
          </a:p>
          <a:p>
            <a:pPr algn="ctr">
              <a:lnSpc>
                <a:spcPts val="8149"/>
              </a:lnSpc>
            </a:pPr>
            <a:endParaRPr lang="en-US" sz="4999">
              <a:solidFill>
                <a:srgbClr val="000000"/>
              </a:solidFill>
              <a:latin typeface="Glacial Indifference"/>
              <a:ea typeface="Glacial Indifference"/>
              <a:cs typeface="Glacial Indifference"/>
              <a:sym typeface="Glacial Indifference"/>
            </a:endParaRPr>
          </a:p>
        </p:txBody>
      </p:sp>
      <p:sp>
        <p:nvSpPr>
          <p:cNvPr id="8" name="Freeform 8"/>
          <p:cNvSpPr/>
          <p:nvPr/>
        </p:nvSpPr>
        <p:spPr>
          <a:xfrm rot="-2700000">
            <a:off x="-1551070" y="-4895564"/>
            <a:ext cx="7406640" cy="8229600"/>
          </a:xfrm>
          <a:custGeom>
            <a:avLst/>
            <a:gdLst/>
            <a:ahLst/>
            <a:cxnLst/>
            <a:rect l="l" t="t" r="r" b="b"/>
            <a:pathLst>
              <a:path w="7406640" h="8229600">
                <a:moveTo>
                  <a:pt x="0" y="0"/>
                </a:moveTo>
                <a:lnTo>
                  <a:pt x="7406640" y="0"/>
                </a:lnTo>
                <a:lnTo>
                  <a:pt x="740664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9" name="Group 9"/>
          <p:cNvGrpSpPr/>
          <p:nvPr/>
        </p:nvGrpSpPr>
        <p:grpSpPr>
          <a:xfrm>
            <a:off x="-32763" y="0"/>
            <a:ext cx="4058237" cy="3994801"/>
            <a:chOff x="0" y="0"/>
            <a:chExt cx="5410983" cy="5326402"/>
          </a:xfrm>
        </p:grpSpPr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4">
              <a:alphaModFix amt="91000"/>
            </a:blip>
            <a:srcRect t="713" b="713"/>
            <a:stretch>
              <a:fillRect/>
            </a:stretch>
          </p:blipFill>
          <p:spPr>
            <a:xfrm>
              <a:off x="0" y="0"/>
              <a:ext cx="5410983" cy="5326402"/>
            </a:xfrm>
            <a:prstGeom prst="rect">
              <a:avLst/>
            </a:prstGeom>
          </p:spPr>
        </p:pic>
      </p:grpSp>
      <p:sp>
        <p:nvSpPr>
          <p:cNvPr id="11" name="Freeform 11"/>
          <p:cNvSpPr/>
          <p:nvPr/>
        </p:nvSpPr>
        <p:spPr>
          <a:xfrm>
            <a:off x="14584680" y="6966751"/>
            <a:ext cx="3703320" cy="3320249"/>
          </a:xfrm>
          <a:custGeom>
            <a:avLst/>
            <a:gdLst/>
            <a:ahLst/>
            <a:cxnLst/>
            <a:rect l="l" t="t" r="r" b="b"/>
            <a:pathLst>
              <a:path w="3703320" h="3320249">
                <a:moveTo>
                  <a:pt x="0" y="0"/>
                </a:moveTo>
                <a:lnTo>
                  <a:pt x="3703320" y="0"/>
                </a:lnTo>
                <a:lnTo>
                  <a:pt x="3703320" y="3320249"/>
                </a:lnTo>
                <a:lnTo>
                  <a:pt x="0" y="332024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50000"/>
            </a:blip>
            <a:stretch>
              <a:fillRect l="-11939" t="-9817" r="-661" b="-939"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342004" y="5842179"/>
            <a:ext cx="6811586" cy="6124751"/>
          </a:xfrm>
          <a:custGeom>
            <a:avLst/>
            <a:gdLst/>
            <a:ahLst/>
            <a:cxnLst/>
            <a:rect l="l" t="t" r="r" b="b"/>
            <a:pathLst>
              <a:path w="6811586" h="6124751">
                <a:moveTo>
                  <a:pt x="0" y="0"/>
                </a:moveTo>
                <a:lnTo>
                  <a:pt x="6811586" y="0"/>
                </a:lnTo>
                <a:lnTo>
                  <a:pt x="6811586" y="6124751"/>
                </a:lnTo>
                <a:lnTo>
                  <a:pt x="0" y="612475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2387424">
            <a:off x="-1498605" y="5265349"/>
            <a:ext cx="7401497" cy="7985902"/>
          </a:xfrm>
          <a:custGeom>
            <a:avLst/>
            <a:gdLst/>
            <a:ahLst/>
            <a:cxnLst/>
            <a:rect l="l" t="t" r="r" b="b"/>
            <a:pathLst>
              <a:path w="7401497" h="7985902">
                <a:moveTo>
                  <a:pt x="0" y="0"/>
                </a:moveTo>
                <a:lnTo>
                  <a:pt x="7401496" y="0"/>
                </a:lnTo>
                <a:lnTo>
                  <a:pt x="7401496" y="7985902"/>
                </a:lnTo>
                <a:lnTo>
                  <a:pt x="0" y="79859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05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7943720" y="378890"/>
            <a:ext cx="9315580" cy="119100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33"/>
              </a:lnSpc>
            </a:pPr>
            <a:r>
              <a:rPr lang="en-US" sz="3310" b="1" i="1">
                <a:solidFill>
                  <a:srgbClr val="000000"/>
                </a:solidFill>
                <a:latin typeface="Glacial Indifference Bold Italics"/>
                <a:ea typeface="Glacial Indifference Bold Italics"/>
                <a:cs typeface="Glacial Indifference Bold Italics"/>
                <a:sym typeface="Glacial Indifference Bold Italics"/>
              </a:rPr>
              <a:t>Fixed Costs:</a:t>
            </a:r>
          </a:p>
          <a:p>
            <a:pPr algn="ctr">
              <a:lnSpc>
                <a:spcPts val="4933"/>
              </a:lnSpc>
            </a:pPr>
            <a:r>
              <a:rPr lang="en-US" sz="3310" i="1">
                <a:solidFill>
                  <a:srgbClr val="000000"/>
                </a:solidFill>
                <a:latin typeface="Glacial Indifference Italics"/>
                <a:ea typeface="Glacial Indifference Italics"/>
                <a:cs typeface="Glacial Indifference Italics"/>
                <a:sym typeface="Glacial Indifference Italics"/>
              </a:rPr>
              <a:t>Chart Papers = PKR/- 280</a:t>
            </a:r>
          </a:p>
          <a:p>
            <a:pPr algn="ctr">
              <a:lnSpc>
                <a:spcPts val="4933"/>
              </a:lnSpc>
            </a:pPr>
            <a:r>
              <a:rPr lang="en-US" sz="3310" i="1">
                <a:solidFill>
                  <a:srgbClr val="000000"/>
                </a:solidFill>
                <a:latin typeface="Glacial Indifference Italics"/>
                <a:ea typeface="Glacial Indifference Italics"/>
                <a:cs typeface="Glacial Indifference Italics"/>
                <a:sym typeface="Glacial Indifference Italics"/>
              </a:rPr>
              <a:t>Tapes = PKR/- 360</a:t>
            </a:r>
          </a:p>
          <a:p>
            <a:pPr algn="ctr">
              <a:lnSpc>
                <a:spcPts val="4933"/>
              </a:lnSpc>
            </a:pPr>
            <a:r>
              <a:rPr lang="en-US" sz="3310" i="1">
                <a:solidFill>
                  <a:srgbClr val="000000"/>
                </a:solidFill>
                <a:latin typeface="Glacial Indifference Italics"/>
                <a:ea typeface="Glacial Indifference Italics"/>
                <a:cs typeface="Glacial Indifference Italics"/>
                <a:sym typeface="Glacial Indifference Italics"/>
              </a:rPr>
              <a:t>Thermocol Sheet = PKR/- 600</a:t>
            </a:r>
          </a:p>
          <a:p>
            <a:pPr algn="ctr">
              <a:lnSpc>
                <a:spcPts val="4933"/>
              </a:lnSpc>
            </a:pPr>
            <a:r>
              <a:rPr lang="en-US" sz="3310" i="1">
                <a:solidFill>
                  <a:srgbClr val="000000"/>
                </a:solidFill>
                <a:latin typeface="Glacial Indifference Italics"/>
                <a:ea typeface="Glacial Indifference Italics"/>
                <a:cs typeface="Glacial Indifference Italics"/>
                <a:sym typeface="Glacial Indifference Italics"/>
              </a:rPr>
              <a:t>Stall Cost = PKR/- 700</a:t>
            </a:r>
          </a:p>
          <a:p>
            <a:pPr algn="ctr">
              <a:lnSpc>
                <a:spcPts val="4933"/>
              </a:lnSpc>
            </a:pPr>
            <a:r>
              <a:rPr lang="en-US" sz="3310" i="1">
                <a:solidFill>
                  <a:srgbClr val="000000"/>
                </a:solidFill>
                <a:latin typeface="Glacial Indifference Italics"/>
                <a:ea typeface="Glacial Indifference Italics"/>
                <a:cs typeface="Glacial Indifference Italics"/>
                <a:sym typeface="Glacial Indifference Italics"/>
              </a:rPr>
              <a:t>Spizer Glue = PKR/- 280</a:t>
            </a:r>
          </a:p>
          <a:p>
            <a:pPr algn="ctr">
              <a:lnSpc>
                <a:spcPts val="4933"/>
              </a:lnSpc>
            </a:pPr>
            <a:r>
              <a:rPr lang="en-US" sz="3310" i="1">
                <a:solidFill>
                  <a:srgbClr val="000000"/>
                </a:solidFill>
                <a:latin typeface="Glacial Indifference Italics"/>
                <a:ea typeface="Glacial Indifference Italics"/>
                <a:cs typeface="Glacial Indifference Italics"/>
                <a:sym typeface="Glacial Indifference Italics"/>
              </a:rPr>
              <a:t>Stickers = PKR/- 80</a:t>
            </a:r>
          </a:p>
          <a:p>
            <a:pPr algn="ctr">
              <a:lnSpc>
                <a:spcPts val="4933"/>
              </a:lnSpc>
            </a:pPr>
            <a:r>
              <a:rPr lang="en-US" sz="3310" i="1">
                <a:solidFill>
                  <a:srgbClr val="000000"/>
                </a:solidFill>
                <a:latin typeface="Glacial Indifference Italics"/>
                <a:ea typeface="Glacial Indifference Italics"/>
                <a:cs typeface="Glacial Indifference Italics"/>
                <a:sym typeface="Glacial Indifference Italics"/>
              </a:rPr>
              <a:t>Balloons = PKR/- 300</a:t>
            </a:r>
          </a:p>
          <a:p>
            <a:pPr algn="ctr">
              <a:lnSpc>
                <a:spcPts val="4933"/>
              </a:lnSpc>
            </a:pPr>
            <a:r>
              <a:rPr lang="en-US" sz="3310" i="1">
                <a:solidFill>
                  <a:srgbClr val="000000"/>
                </a:solidFill>
                <a:latin typeface="Glacial Indifference Italics"/>
                <a:ea typeface="Glacial Indifference Italics"/>
                <a:cs typeface="Glacial Indifference Italics"/>
                <a:sym typeface="Glacial Indifference Italics"/>
              </a:rPr>
              <a:t>Printing Expense = PKR/- 160</a:t>
            </a:r>
          </a:p>
          <a:p>
            <a:pPr algn="ctr">
              <a:lnSpc>
                <a:spcPts val="4933"/>
              </a:lnSpc>
            </a:pPr>
            <a:endParaRPr lang="en-US" sz="3310" i="1">
              <a:solidFill>
                <a:srgbClr val="000000"/>
              </a:solidFill>
              <a:latin typeface="Glacial Indifference Italics"/>
              <a:ea typeface="Glacial Indifference Italics"/>
              <a:cs typeface="Glacial Indifference Italics"/>
              <a:sym typeface="Glacial Indifference Italics"/>
            </a:endParaRPr>
          </a:p>
          <a:p>
            <a:pPr algn="ctr">
              <a:lnSpc>
                <a:spcPts val="4933"/>
              </a:lnSpc>
            </a:pPr>
            <a:r>
              <a:rPr lang="en-US" sz="3310" b="1" i="1">
                <a:solidFill>
                  <a:srgbClr val="000000"/>
                </a:solidFill>
                <a:latin typeface="Glacial Indifference Bold Italics"/>
                <a:ea typeface="Glacial Indifference Bold Italics"/>
                <a:cs typeface="Glacial Indifference Bold Italics"/>
                <a:sym typeface="Glacial Indifference Bold Italics"/>
              </a:rPr>
              <a:t>Other Costs/Variable Costs:</a:t>
            </a:r>
          </a:p>
          <a:p>
            <a:pPr algn="ctr">
              <a:lnSpc>
                <a:spcPts val="4933"/>
              </a:lnSpc>
            </a:pPr>
            <a:r>
              <a:rPr lang="en-US" sz="3310" i="1">
                <a:solidFill>
                  <a:srgbClr val="000000"/>
                </a:solidFill>
                <a:latin typeface="Glacial Indifference Italics"/>
                <a:ea typeface="Glacial Indifference Italics"/>
                <a:cs typeface="Glacial Indifference Italics"/>
                <a:sym typeface="Glacial Indifference Italics"/>
              </a:rPr>
              <a:t> Estimated Reward Expense = PKR/- 280 - 1500</a:t>
            </a:r>
          </a:p>
          <a:p>
            <a:pPr algn="ctr">
              <a:lnSpc>
                <a:spcPts val="4933"/>
              </a:lnSpc>
            </a:pPr>
            <a:r>
              <a:rPr lang="en-US" sz="3310" b="1" i="1">
                <a:solidFill>
                  <a:srgbClr val="000000"/>
                </a:solidFill>
                <a:latin typeface="Glacial Indifference Bold Italics"/>
                <a:ea typeface="Glacial Indifference Bold Italics"/>
                <a:cs typeface="Glacial Indifference Bold Italics"/>
                <a:sym typeface="Glacial Indifference Bold Italics"/>
              </a:rPr>
              <a:t>Initial Investment = PKR/- 3000 </a:t>
            </a:r>
          </a:p>
          <a:p>
            <a:pPr algn="ctr">
              <a:lnSpc>
                <a:spcPts val="4933"/>
              </a:lnSpc>
            </a:pPr>
            <a:r>
              <a:rPr lang="en-US" sz="3310" b="1" i="1">
                <a:solidFill>
                  <a:srgbClr val="000000"/>
                </a:solidFill>
                <a:latin typeface="Glacial Indifference Bold Italics"/>
                <a:ea typeface="Glacial Indifference Bold Italics"/>
                <a:cs typeface="Glacial Indifference Bold Italics"/>
                <a:sym typeface="Glacial Indifference Bold Italics"/>
              </a:rPr>
              <a:t>Total Expected Investment = PKR/- 3500 - 4000</a:t>
            </a:r>
          </a:p>
          <a:p>
            <a:pPr algn="ctr">
              <a:lnSpc>
                <a:spcPts val="4933"/>
              </a:lnSpc>
            </a:pPr>
            <a:r>
              <a:rPr lang="en-US" sz="3310" b="1" i="1">
                <a:solidFill>
                  <a:srgbClr val="000000"/>
                </a:solidFill>
                <a:latin typeface="Glacial Indifference Bold Italics"/>
                <a:ea typeface="Glacial Indifference Bold Italics"/>
                <a:cs typeface="Glacial Indifference Bold Italics"/>
                <a:sym typeface="Glacial Indifference Bold Italics"/>
              </a:rPr>
              <a:t>Expected profits = PKR/- 1000 - 2000 </a:t>
            </a:r>
          </a:p>
          <a:p>
            <a:pPr algn="ctr">
              <a:lnSpc>
                <a:spcPts val="5396"/>
              </a:lnSpc>
            </a:pPr>
            <a:endParaRPr lang="en-US" sz="3310" b="1" i="1">
              <a:solidFill>
                <a:srgbClr val="000000"/>
              </a:solidFill>
              <a:latin typeface="Glacial Indifference Bold Italics"/>
              <a:ea typeface="Glacial Indifference Bold Italics"/>
              <a:cs typeface="Glacial Indifference Bold Italics"/>
              <a:sym typeface="Glacial Indifference Bold Italics"/>
            </a:endParaRPr>
          </a:p>
          <a:p>
            <a:pPr algn="ctr">
              <a:lnSpc>
                <a:spcPts val="5396"/>
              </a:lnSpc>
            </a:pPr>
            <a:endParaRPr lang="en-US" sz="3310" b="1" i="1">
              <a:solidFill>
                <a:srgbClr val="000000"/>
              </a:solidFill>
              <a:latin typeface="Glacial Indifference Bold Italics"/>
              <a:ea typeface="Glacial Indifference Bold Italics"/>
              <a:cs typeface="Glacial Indifference Bold Italics"/>
              <a:sym typeface="Glacial Indifference Bold Italics"/>
            </a:endParaRPr>
          </a:p>
          <a:p>
            <a:pPr algn="ctr">
              <a:lnSpc>
                <a:spcPts val="5396"/>
              </a:lnSpc>
            </a:pPr>
            <a:endParaRPr lang="en-US" sz="3310" b="1" i="1">
              <a:solidFill>
                <a:srgbClr val="000000"/>
              </a:solidFill>
              <a:latin typeface="Glacial Indifference Bold Italics"/>
              <a:ea typeface="Glacial Indifference Bold Italics"/>
              <a:cs typeface="Glacial Indifference Bold Italics"/>
              <a:sym typeface="Glacial Indifference Bold Italics"/>
            </a:endParaRPr>
          </a:p>
          <a:p>
            <a:pPr algn="ctr">
              <a:lnSpc>
                <a:spcPts val="4761"/>
              </a:lnSpc>
            </a:pPr>
            <a:endParaRPr lang="en-US" sz="3310" b="1" i="1">
              <a:solidFill>
                <a:srgbClr val="000000"/>
              </a:solidFill>
              <a:latin typeface="Glacial Indifference Bold Italics"/>
              <a:ea typeface="Glacial Indifference Bold Italics"/>
              <a:cs typeface="Glacial Indifference Bold Italics"/>
              <a:sym typeface="Glacial Indifference Bold Italics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795075" y="4519612"/>
            <a:ext cx="6297705" cy="1247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828"/>
              </a:lnSpc>
              <a:spcBef>
                <a:spcPct val="0"/>
              </a:spcBef>
            </a:pPr>
            <a:r>
              <a:rPr lang="en-US" sz="8190">
                <a:solidFill>
                  <a:srgbClr val="273384"/>
                </a:solidFill>
                <a:latin typeface="Gladiola"/>
                <a:ea typeface="Gladiola"/>
                <a:cs typeface="Gladiola"/>
                <a:sym typeface="Gladiola"/>
              </a:rPr>
              <a:t>Cost Breakdown 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2699999">
            <a:off x="13570142" y="-2428541"/>
            <a:ext cx="8704023" cy="7826367"/>
          </a:xfrm>
          <a:custGeom>
            <a:avLst/>
            <a:gdLst/>
            <a:ahLst/>
            <a:cxnLst/>
            <a:rect l="l" t="t" r="r" b="b"/>
            <a:pathLst>
              <a:path w="8704023" h="7826367">
                <a:moveTo>
                  <a:pt x="0" y="0"/>
                </a:moveTo>
                <a:lnTo>
                  <a:pt x="8704023" y="0"/>
                </a:lnTo>
                <a:lnTo>
                  <a:pt x="8704023" y="7826367"/>
                </a:lnTo>
                <a:lnTo>
                  <a:pt x="0" y="782636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3689358">
            <a:off x="12907289" y="5558115"/>
            <a:ext cx="8704023" cy="7826367"/>
          </a:xfrm>
          <a:custGeom>
            <a:avLst/>
            <a:gdLst/>
            <a:ahLst/>
            <a:cxnLst/>
            <a:rect l="l" t="t" r="r" b="b"/>
            <a:pathLst>
              <a:path w="8704023" h="7826367">
                <a:moveTo>
                  <a:pt x="0" y="0"/>
                </a:moveTo>
                <a:lnTo>
                  <a:pt x="8704022" y="0"/>
                </a:lnTo>
                <a:lnTo>
                  <a:pt x="8704022" y="7826367"/>
                </a:lnTo>
                <a:lnTo>
                  <a:pt x="0" y="782636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4517160" y="-3086100"/>
            <a:ext cx="7401497" cy="8229600"/>
          </a:xfrm>
          <a:custGeom>
            <a:avLst/>
            <a:gdLst/>
            <a:ahLst/>
            <a:cxnLst/>
            <a:rect l="l" t="t" r="r" b="b"/>
            <a:pathLst>
              <a:path w="7401497" h="8229600">
                <a:moveTo>
                  <a:pt x="0" y="0"/>
                </a:moveTo>
                <a:lnTo>
                  <a:pt x="7401497" y="0"/>
                </a:lnTo>
                <a:lnTo>
                  <a:pt x="74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 rot="3405389">
            <a:off x="13905467" y="4353104"/>
            <a:ext cx="7645315" cy="8500698"/>
          </a:xfrm>
          <a:custGeom>
            <a:avLst/>
            <a:gdLst/>
            <a:ahLst/>
            <a:cxnLst/>
            <a:rect l="l" t="t" r="r" b="b"/>
            <a:pathLst>
              <a:path w="7645315" h="8500698">
                <a:moveTo>
                  <a:pt x="0" y="0"/>
                </a:moveTo>
                <a:lnTo>
                  <a:pt x="7645316" y="0"/>
                </a:lnTo>
                <a:lnTo>
                  <a:pt x="7645316" y="8500698"/>
                </a:lnTo>
                <a:lnTo>
                  <a:pt x="0" y="850069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 rot="3405389">
            <a:off x="3187213" y="-5795695"/>
            <a:ext cx="7645315" cy="8500698"/>
          </a:xfrm>
          <a:custGeom>
            <a:avLst/>
            <a:gdLst/>
            <a:ahLst/>
            <a:cxnLst/>
            <a:rect l="l" t="t" r="r" b="b"/>
            <a:pathLst>
              <a:path w="7645315" h="8500698">
                <a:moveTo>
                  <a:pt x="0" y="0"/>
                </a:moveTo>
                <a:lnTo>
                  <a:pt x="7645315" y="0"/>
                </a:lnTo>
                <a:lnTo>
                  <a:pt x="7645315" y="8500698"/>
                </a:lnTo>
                <a:lnTo>
                  <a:pt x="0" y="850069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9733519" y="4672012"/>
            <a:ext cx="6833350" cy="1247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828"/>
              </a:lnSpc>
              <a:spcBef>
                <a:spcPct val="0"/>
              </a:spcBef>
            </a:pPr>
            <a:r>
              <a:rPr lang="en-US" sz="8190">
                <a:solidFill>
                  <a:srgbClr val="273384"/>
                </a:solidFill>
                <a:latin typeface="Gladiola"/>
                <a:ea typeface="Gladiola"/>
                <a:cs typeface="Gladiola"/>
                <a:sym typeface="Gladiola"/>
              </a:rPr>
              <a:t>Price &amp; Rewards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45512" y="238125"/>
            <a:ext cx="8813980" cy="10048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759"/>
              </a:lnSpc>
            </a:pPr>
            <a:r>
              <a:rPr lang="en-US" sz="3399" b="1" i="1">
                <a:solidFill>
                  <a:srgbClr val="000000"/>
                </a:solidFill>
                <a:latin typeface="Glacial Indifference Bold Italics"/>
                <a:ea typeface="Glacial Indifference Bold Italics"/>
                <a:cs typeface="Glacial Indifference Bold Italics"/>
                <a:sym typeface="Glacial Indifference Bold Italics"/>
              </a:rPr>
              <a:t>FIFA 22/TEKKEN/Mortal Kombat:</a:t>
            </a:r>
          </a:p>
          <a:p>
            <a:pPr algn="l">
              <a:lnSpc>
                <a:spcPts val="4759"/>
              </a:lnSpc>
            </a:pPr>
            <a:r>
              <a:rPr lang="en-US" sz="3399" i="1">
                <a:solidFill>
                  <a:srgbClr val="000000"/>
                </a:solidFill>
                <a:latin typeface="Glacial Indifference Italics"/>
                <a:ea typeface="Glacial Indifference Italics"/>
                <a:cs typeface="Glacial Indifference Italics"/>
                <a:sym typeface="Glacial Indifference Italics"/>
              </a:rPr>
              <a:t>PKR 150/- ,2 players,                            </a:t>
            </a:r>
          </a:p>
          <a:p>
            <a:pPr algn="l">
              <a:lnSpc>
                <a:spcPts val="4759"/>
              </a:lnSpc>
            </a:pPr>
            <a:r>
              <a:rPr lang="en-US" sz="3399" i="1">
                <a:solidFill>
                  <a:srgbClr val="000000"/>
                </a:solidFill>
                <a:latin typeface="Glacial Indifference Italics"/>
                <a:ea typeface="Glacial Indifference Italics"/>
                <a:cs typeface="Glacial Indifference Italics"/>
                <a:sym typeface="Glacial Indifference Italics"/>
              </a:rPr>
              <a:t>PKR 300/- ,4 players. (applicable for FIFA only)</a:t>
            </a:r>
          </a:p>
          <a:p>
            <a:pPr algn="l">
              <a:lnSpc>
                <a:spcPts val="4759"/>
              </a:lnSpc>
            </a:pPr>
            <a:endParaRPr lang="en-US" sz="3399" i="1">
              <a:solidFill>
                <a:srgbClr val="000000"/>
              </a:solidFill>
              <a:latin typeface="Glacial Indifference Italics"/>
              <a:ea typeface="Glacial Indifference Italics"/>
              <a:cs typeface="Glacial Indifference Italics"/>
              <a:sym typeface="Glacial Indifference Italics"/>
            </a:endParaRPr>
          </a:p>
          <a:p>
            <a:pPr algn="l">
              <a:lnSpc>
                <a:spcPts val="4759"/>
              </a:lnSpc>
            </a:pPr>
            <a:r>
              <a:rPr lang="en-US" sz="3399" b="1" i="1">
                <a:solidFill>
                  <a:srgbClr val="000000"/>
                </a:solidFill>
                <a:latin typeface="Glacial Indifference Bold Italics"/>
                <a:ea typeface="Glacial Indifference Bold Italics"/>
                <a:cs typeface="Glacial Indifference Bold Italics"/>
                <a:sym typeface="Glacial Indifference Bold Italics"/>
              </a:rPr>
              <a:t>HIT THE DART:</a:t>
            </a:r>
          </a:p>
          <a:p>
            <a:pPr algn="l">
              <a:lnSpc>
                <a:spcPts val="4759"/>
              </a:lnSpc>
            </a:pPr>
            <a:r>
              <a:rPr lang="en-US" sz="3399" i="1">
                <a:solidFill>
                  <a:srgbClr val="000000"/>
                </a:solidFill>
                <a:latin typeface="Glacial Indifference Italics"/>
                <a:ea typeface="Glacial Indifference Italics"/>
                <a:cs typeface="Glacial Indifference Italics"/>
                <a:sym typeface="Glacial Indifference Italics"/>
              </a:rPr>
              <a:t>3 darts for PKR/- 150</a:t>
            </a:r>
          </a:p>
          <a:p>
            <a:pPr algn="l">
              <a:lnSpc>
                <a:spcPts val="4759"/>
              </a:lnSpc>
            </a:pPr>
            <a:r>
              <a:rPr lang="en-US" sz="3399" i="1">
                <a:solidFill>
                  <a:srgbClr val="000000"/>
                </a:solidFill>
                <a:latin typeface="Glacial Indifference Italics"/>
                <a:ea typeface="Glacial Indifference Italics"/>
                <a:cs typeface="Glacial Indifference Italics"/>
                <a:sym typeface="Glacial Indifference Italics"/>
              </a:rPr>
              <a:t>Any individual who hits the bulls eye can buy any product of their choice from other available stalls at SZABMART. Likewise, scoring a minimum of 50 points or above will earn in winning a prize.</a:t>
            </a:r>
          </a:p>
          <a:p>
            <a:pPr algn="l">
              <a:lnSpc>
                <a:spcPts val="4759"/>
              </a:lnSpc>
            </a:pPr>
            <a:r>
              <a:rPr lang="en-US" sz="3399" i="1">
                <a:solidFill>
                  <a:srgbClr val="000000"/>
                </a:solidFill>
                <a:latin typeface="Glacial Indifference Italics"/>
                <a:ea typeface="Glacial Indifference Italics"/>
                <a:cs typeface="Glacial Indifference Italics"/>
                <a:sym typeface="Glacial Indifference Italics"/>
              </a:rPr>
              <a:t>(max limit: PKR/- 300)</a:t>
            </a:r>
          </a:p>
          <a:p>
            <a:pPr algn="l">
              <a:lnSpc>
                <a:spcPts val="4759"/>
              </a:lnSpc>
            </a:pPr>
            <a:endParaRPr lang="en-US" sz="3399" i="1">
              <a:solidFill>
                <a:srgbClr val="000000"/>
              </a:solidFill>
              <a:latin typeface="Glacial Indifference Italics"/>
              <a:ea typeface="Glacial Indifference Italics"/>
              <a:cs typeface="Glacial Indifference Italics"/>
              <a:sym typeface="Glacial Indifference Italics"/>
            </a:endParaRPr>
          </a:p>
          <a:p>
            <a:pPr algn="l">
              <a:lnSpc>
                <a:spcPts val="4759"/>
              </a:lnSpc>
            </a:pPr>
            <a:r>
              <a:rPr lang="en-US" sz="3399" b="1" i="1">
                <a:solidFill>
                  <a:srgbClr val="000000"/>
                </a:solidFill>
                <a:latin typeface="Glacial Indifference Bold Italics"/>
                <a:ea typeface="Glacial Indifference Bold Italics"/>
                <a:cs typeface="Glacial Indifference Bold Italics"/>
                <a:sym typeface="Glacial Indifference Bold Italics"/>
              </a:rPr>
              <a:t>BALLOON POPPER:</a:t>
            </a:r>
          </a:p>
          <a:p>
            <a:pPr algn="l">
              <a:lnSpc>
                <a:spcPts val="4759"/>
              </a:lnSpc>
            </a:pPr>
            <a:r>
              <a:rPr lang="en-US" sz="3399" i="1">
                <a:solidFill>
                  <a:srgbClr val="000000"/>
                </a:solidFill>
                <a:latin typeface="Glacial Indifference Italics"/>
                <a:ea typeface="Glacial Indifference Italics"/>
                <a:cs typeface="Glacial Indifference Italics"/>
                <a:sym typeface="Glacial Indifference Italics"/>
              </a:rPr>
              <a:t>3 hits for PKR 150/-, the player will get whatever prize there is in the balloon they pop.</a:t>
            </a:r>
          </a:p>
          <a:p>
            <a:pPr algn="l">
              <a:lnSpc>
                <a:spcPts val="3640"/>
              </a:lnSpc>
            </a:pPr>
            <a:endParaRPr lang="en-US" sz="3399" i="1">
              <a:solidFill>
                <a:srgbClr val="000000"/>
              </a:solidFill>
              <a:latin typeface="Glacial Indifference Italics"/>
              <a:ea typeface="Glacial Indifference Italics"/>
              <a:cs typeface="Glacial Indifference Italics"/>
              <a:sym typeface="Glacial Indifference Italic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926706" y="-3752582"/>
            <a:ext cx="9152475" cy="8229600"/>
          </a:xfrm>
          <a:custGeom>
            <a:avLst/>
            <a:gdLst/>
            <a:ahLst/>
            <a:cxnLst/>
            <a:rect l="l" t="t" r="r" b="b"/>
            <a:pathLst>
              <a:path w="9152475" h="8229600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10338574">
            <a:off x="4569016" y="-5480084"/>
            <a:ext cx="9152475" cy="8229600"/>
          </a:xfrm>
          <a:custGeom>
            <a:avLst/>
            <a:gdLst/>
            <a:ahLst/>
            <a:cxnLst/>
            <a:rect l="l" t="t" r="r" b="b"/>
            <a:pathLst>
              <a:path w="9152475" h="8229600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9024995">
            <a:off x="-2679407" y="-4114800"/>
            <a:ext cx="9152475" cy="8229600"/>
          </a:xfrm>
          <a:custGeom>
            <a:avLst/>
            <a:gdLst/>
            <a:ahLst/>
            <a:cxnLst/>
            <a:rect l="l" t="t" r="r" b="b"/>
            <a:pathLst>
              <a:path w="9152475" h="8229600">
                <a:moveTo>
                  <a:pt x="0" y="0"/>
                </a:moveTo>
                <a:lnTo>
                  <a:pt x="9152474" y="0"/>
                </a:lnTo>
                <a:lnTo>
                  <a:pt x="915247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8180711" y="-4904700"/>
            <a:ext cx="7401497" cy="8229600"/>
          </a:xfrm>
          <a:custGeom>
            <a:avLst/>
            <a:gdLst/>
            <a:ahLst/>
            <a:cxnLst/>
            <a:rect l="l" t="t" r="r" b="b"/>
            <a:pathLst>
              <a:path w="7401497" h="8229600">
                <a:moveTo>
                  <a:pt x="0" y="0"/>
                </a:moveTo>
                <a:lnTo>
                  <a:pt x="7401497" y="0"/>
                </a:lnTo>
                <a:lnTo>
                  <a:pt x="74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-2937332" y="-3086100"/>
            <a:ext cx="7401497" cy="8229600"/>
          </a:xfrm>
          <a:custGeom>
            <a:avLst/>
            <a:gdLst/>
            <a:ahLst/>
            <a:cxnLst/>
            <a:rect l="l" t="t" r="r" b="b"/>
            <a:pathLst>
              <a:path w="7401497" h="8229600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 rot="-6712665">
            <a:off x="-990270" y="7258855"/>
            <a:ext cx="7401497" cy="8229600"/>
          </a:xfrm>
          <a:custGeom>
            <a:avLst/>
            <a:gdLst/>
            <a:ahLst/>
            <a:cxnLst/>
            <a:rect l="l" t="t" r="r" b="b"/>
            <a:pathLst>
              <a:path w="7401497" h="8229600">
                <a:moveTo>
                  <a:pt x="0" y="0"/>
                </a:moveTo>
                <a:lnTo>
                  <a:pt x="7401497" y="0"/>
                </a:lnTo>
                <a:lnTo>
                  <a:pt x="74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 rot="-1846334">
            <a:off x="9995837" y="6172200"/>
            <a:ext cx="7401497" cy="8229600"/>
          </a:xfrm>
          <a:custGeom>
            <a:avLst/>
            <a:gdLst/>
            <a:ahLst/>
            <a:cxnLst/>
            <a:rect l="l" t="t" r="r" b="b"/>
            <a:pathLst>
              <a:path w="7401497" h="8229600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TextBox 9"/>
          <p:cNvSpPr txBox="1"/>
          <p:nvPr/>
        </p:nvSpPr>
        <p:spPr>
          <a:xfrm>
            <a:off x="3201354" y="4024893"/>
            <a:ext cx="11885292" cy="2381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050"/>
              </a:lnSpc>
            </a:pPr>
            <a:r>
              <a:rPr lang="en-US" sz="15000">
                <a:solidFill>
                  <a:srgbClr val="273384"/>
                </a:solidFill>
                <a:latin typeface="Gladiola"/>
                <a:ea typeface="Gladiola"/>
                <a:cs typeface="Gladiola"/>
                <a:sym typeface="Gladiola"/>
              </a:rPr>
              <a:t>THANK YOU</a:t>
            </a:r>
          </a:p>
        </p:txBody>
      </p:sp>
      <p:sp>
        <p:nvSpPr>
          <p:cNvPr id="10" name="Freeform 10"/>
          <p:cNvSpPr/>
          <p:nvPr/>
        </p:nvSpPr>
        <p:spPr>
          <a:xfrm flipV="1">
            <a:off x="-2486979" y="5143500"/>
            <a:ext cx="7401497" cy="8229600"/>
          </a:xfrm>
          <a:custGeom>
            <a:avLst/>
            <a:gdLst/>
            <a:ahLst/>
            <a:cxnLst/>
            <a:rect l="l" t="t" r="r" b="b"/>
            <a:pathLst>
              <a:path w="7401497" h="8229600">
                <a:moveTo>
                  <a:pt x="0" y="8229600"/>
                </a:moveTo>
                <a:lnTo>
                  <a:pt x="7401497" y="8229600"/>
                </a:lnTo>
                <a:lnTo>
                  <a:pt x="7401497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>
          <a:xfrm rot="9024995" flipV="1">
            <a:off x="-2175711" y="5842972"/>
            <a:ext cx="9152475" cy="8229600"/>
          </a:xfrm>
          <a:custGeom>
            <a:avLst/>
            <a:gdLst/>
            <a:ahLst/>
            <a:cxnLst/>
            <a:rect l="l" t="t" r="r" b="b"/>
            <a:pathLst>
              <a:path w="9152475" h="8229600">
                <a:moveTo>
                  <a:pt x="0" y="8229600"/>
                </a:moveTo>
                <a:lnTo>
                  <a:pt x="9152475" y="8229600"/>
                </a:lnTo>
                <a:lnTo>
                  <a:pt x="9152475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Freeform 12"/>
          <p:cNvSpPr/>
          <p:nvPr/>
        </p:nvSpPr>
        <p:spPr>
          <a:xfrm rot="-10338574" flipV="1">
            <a:off x="4034626" y="7728403"/>
            <a:ext cx="9152475" cy="8229600"/>
          </a:xfrm>
          <a:custGeom>
            <a:avLst/>
            <a:gdLst/>
            <a:ahLst/>
            <a:cxnLst/>
            <a:rect l="l" t="t" r="r" b="b"/>
            <a:pathLst>
              <a:path w="9152475" h="8229600">
                <a:moveTo>
                  <a:pt x="0" y="8229600"/>
                </a:moveTo>
                <a:lnTo>
                  <a:pt x="9152475" y="8229600"/>
                </a:lnTo>
                <a:lnTo>
                  <a:pt x="9152475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/>
          <p:cNvSpPr/>
          <p:nvPr/>
        </p:nvSpPr>
        <p:spPr>
          <a:xfrm flipV="1">
            <a:off x="10510409" y="7486270"/>
            <a:ext cx="9152475" cy="8229600"/>
          </a:xfrm>
          <a:custGeom>
            <a:avLst/>
            <a:gdLst/>
            <a:ahLst/>
            <a:cxnLst/>
            <a:rect l="l" t="t" r="r" b="b"/>
            <a:pathLst>
              <a:path w="9152475" h="8229600">
                <a:moveTo>
                  <a:pt x="0" y="8229600"/>
                </a:moveTo>
                <a:lnTo>
                  <a:pt x="9152474" y="8229600"/>
                </a:lnTo>
                <a:lnTo>
                  <a:pt x="9152474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346159" y="3695460"/>
            <a:ext cx="7401497" cy="8229600"/>
          </a:xfrm>
          <a:custGeom>
            <a:avLst/>
            <a:gdLst/>
            <a:ahLst/>
            <a:cxnLst/>
            <a:rect l="l" t="t" r="r" b="b"/>
            <a:pathLst>
              <a:path w="7401497" h="8229600">
                <a:moveTo>
                  <a:pt x="0" y="0"/>
                </a:moveTo>
                <a:lnTo>
                  <a:pt x="7401497" y="0"/>
                </a:lnTo>
                <a:lnTo>
                  <a:pt x="74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-2221648" y="5143500"/>
            <a:ext cx="9152475" cy="8229600"/>
          </a:xfrm>
          <a:custGeom>
            <a:avLst/>
            <a:gdLst/>
            <a:ahLst/>
            <a:cxnLst/>
            <a:rect l="l" t="t" r="r" b="b"/>
            <a:pathLst>
              <a:path w="9152475" h="8229600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-1193759" y="3847860"/>
            <a:ext cx="7401497" cy="8229600"/>
          </a:xfrm>
          <a:custGeom>
            <a:avLst/>
            <a:gdLst/>
            <a:ahLst/>
            <a:cxnLst/>
            <a:rect l="l" t="t" r="r" b="b"/>
            <a:pathLst>
              <a:path w="7401497" h="8229600">
                <a:moveTo>
                  <a:pt x="0" y="0"/>
                </a:moveTo>
                <a:lnTo>
                  <a:pt x="7401497" y="0"/>
                </a:lnTo>
                <a:lnTo>
                  <a:pt x="74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-470670" y="-5686232"/>
            <a:ext cx="7401497" cy="8229600"/>
          </a:xfrm>
          <a:custGeom>
            <a:avLst/>
            <a:gdLst/>
            <a:ahLst/>
            <a:cxnLst/>
            <a:rect l="l" t="t" r="r" b="b"/>
            <a:pathLst>
              <a:path w="7401497" h="8229600">
                <a:moveTo>
                  <a:pt x="0" y="0"/>
                </a:moveTo>
                <a:lnTo>
                  <a:pt x="7401497" y="0"/>
                </a:lnTo>
                <a:lnTo>
                  <a:pt x="74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4603249" y="-1985250"/>
            <a:ext cx="5371687" cy="5972688"/>
          </a:xfrm>
          <a:custGeom>
            <a:avLst/>
            <a:gdLst/>
            <a:ahLst/>
            <a:cxnLst/>
            <a:rect l="l" t="t" r="r" b="b"/>
            <a:pathLst>
              <a:path w="5371687" h="5972688">
                <a:moveTo>
                  <a:pt x="0" y="0"/>
                </a:moveTo>
                <a:lnTo>
                  <a:pt x="5371686" y="0"/>
                </a:lnTo>
                <a:lnTo>
                  <a:pt x="5371686" y="5972688"/>
                </a:lnTo>
                <a:lnTo>
                  <a:pt x="0" y="59726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 rot="-2700000">
            <a:off x="6066272" y="-4864123"/>
            <a:ext cx="9152475" cy="8229600"/>
          </a:xfrm>
          <a:custGeom>
            <a:avLst/>
            <a:gdLst/>
            <a:ahLst/>
            <a:cxnLst/>
            <a:rect l="l" t="t" r="r" b="b"/>
            <a:pathLst>
              <a:path w="9152475" h="8229600">
                <a:moveTo>
                  <a:pt x="0" y="0"/>
                </a:moveTo>
                <a:lnTo>
                  <a:pt x="9152474" y="0"/>
                </a:lnTo>
                <a:lnTo>
                  <a:pt x="915247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15078988" y="5739293"/>
            <a:ext cx="5371687" cy="5972688"/>
          </a:xfrm>
          <a:custGeom>
            <a:avLst/>
            <a:gdLst/>
            <a:ahLst/>
            <a:cxnLst/>
            <a:rect l="l" t="t" r="r" b="b"/>
            <a:pathLst>
              <a:path w="5371687" h="5972688">
                <a:moveTo>
                  <a:pt x="0" y="0"/>
                </a:moveTo>
                <a:lnTo>
                  <a:pt x="5371687" y="0"/>
                </a:lnTo>
                <a:lnTo>
                  <a:pt x="5371687" y="5972688"/>
                </a:lnTo>
                <a:lnTo>
                  <a:pt x="0" y="59726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TextBox 9"/>
          <p:cNvSpPr txBox="1"/>
          <p:nvPr/>
        </p:nvSpPr>
        <p:spPr>
          <a:xfrm>
            <a:off x="2910202" y="1608413"/>
            <a:ext cx="13233972" cy="71172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73168" lvl="1" indent="-436584" algn="ctr">
              <a:lnSpc>
                <a:spcPts val="5662"/>
              </a:lnSpc>
              <a:buFont typeface="Arial"/>
              <a:buChar char="•"/>
            </a:pPr>
            <a:r>
              <a:rPr lang="en-US" sz="4044" i="1">
                <a:solidFill>
                  <a:srgbClr val="000000"/>
                </a:solidFill>
                <a:latin typeface="Glacial Indifference Italics"/>
                <a:ea typeface="Glacial Indifference Italics"/>
                <a:cs typeface="Glacial Indifference Italics"/>
                <a:sym typeface="Glacial Indifference Italics"/>
              </a:rPr>
              <a:t>'Szabist Challenge Central' aims to provide a unique gaming experience.</a:t>
            </a:r>
          </a:p>
          <a:p>
            <a:pPr marL="873168" lvl="1" indent="-436584" algn="ctr">
              <a:lnSpc>
                <a:spcPts val="5662"/>
              </a:lnSpc>
              <a:buFont typeface="Arial"/>
              <a:buChar char="•"/>
            </a:pPr>
            <a:r>
              <a:rPr lang="en-US" sz="4044" i="1">
                <a:solidFill>
                  <a:srgbClr val="000000"/>
                </a:solidFill>
                <a:latin typeface="Glacial Indifference Italics"/>
                <a:ea typeface="Glacial Indifference Italics"/>
                <a:cs typeface="Glacial Indifference Italics"/>
                <a:sym typeface="Glacial Indifference Italics"/>
              </a:rPr>
              <a:t>The stall features interactive board games and video games.</a:t>
            </a:r>
          </a:p>
          <a:p>
            <a:pPr marL="873168" lvl="1" indent="-436584" algn="ctr">
              <a:lnSpc>
                <a:spcPts val="5662"/>
              </a:lnSpc>
              <a:buFont typeface="Arial"/>
              <a:buChar char="•"/>
            </a:pPr>
            <a:r>
              <a:rPr lang="en-US" sz="4044" i="1">
                <a:solidFill>
                  <a:srgbClr val="000000"/>
                </a:solidFill>
                <a:latin typeface="Glacial Indifference Italics"/>
                <a:ea typeface="Glacial Indifference Italics"/>
                <a:cs typeface="Glacial Indifference Italics"/>
                <a:sym typeface="Glacial Indifference Italics"/>
              </a:rPr>
              <a:t>Methodical approach resulted in recognizing PS4's popularity among students.</a:t>
            </a:r>
          </a:p>
          <a:p>
            <a:pPr marL="873168" lvl="1" indent="-436584" algn="ctr">
              <a:lnSpc>
                <a:spcPts val="5662"/>
              </a:lnSpc>
              <a:buFont typeface="Arial"/>
              <a:buChar char="•"/>
            </a:pPr>
            <a:r>
              <a:rPr lang="en-US" sz="4044" i="1">
                <a:solidFill>
                  <a:srgbClr val="000000"/>
                </a:solidFill>
                <a:latin typeface="Glacial Indifference Italics"/>
                <a:ea typeface="Glacial Indifference Italics"/>
                <a:cs typeface="Glacial Indifference Italics"/>
                <a:sym typeface="Glacial Indifference Italics"/>
              </a:rPr>
              <a:t>Competitor analysis revealed a gap in the Szabmart space for an amazing gaming experience.</a:t>
            </a:r>
          </a:p>
          <a:p>
            <a:pPr marL="873168" lvl="1" indent="-436584" algn="ctr">
              <a:lnSpc>
                <a:spcPts val="5662"/>
              </a:lnSpc>
              <a:buFont typeface="Arial"/>
              <a:buChar char="•"/>
            </a:pPr>
            <a:r>
              <a:rPr lang="en-US" sz="4044" i="1">
                <a:solidFill>
                  <a:srgbClr val="000000"/>
                </a:solidFill>
                <a:latin typeface="Glacial Indifference Italics"/>
                <a:ea typeface="Glacial Indifference Italics"/>
                <a:cs typeface="Glacial Indifference Italics"/>
                <a:sym typeface="Glacial Indifference Italics"/>
              </a:rPr>
              <a:t>Trends indicate a preference for fascinating narratives and storyline-driven games.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211178" y="2784289"/>
            <a:ext cx="771999" cy="771999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5E7F5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7211178" y="3987438"/>
            <a:ext cx="771999" cy="771999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5E7F5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7211178" y="6582492"/>
            <a:ext cx="771999" cy="771999"/>
            <a:chOff x="0" y="0"/>
            <a:chExt cx="6350000" cy="63500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5E7F5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7211178" y="5353294"/>
            <a:ext cx="771999" cy="771999"/>
            <a:chOff x="0" y="0"/>
            <a:chExt cx="6350000" cy="63500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5E7F5"/>
            </a:soli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7211178" y="7812974"/>
            <a:ext cx="771999" cy="771999"/>
            <a:chOff x="0" y="0"/>
            <a:chExt cx="6350000" cy="63500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D5E7F5"/>
            </a:soli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2" name="Freeform 12"/>
          <p:cNvSpPr/>
          <p:nvPr/>
        </p:nvSpPr>
        <p:spPr>
          <a:xfrm>
            <a:off x="-2221648" y="5143500"/>
            <a:ext cx="9152475" cy="8229600"/>
          </a:xfrm>
          <a:custGeom>
            <a:avLst/>
            <a:gdLst/>
            <a:ahLst/>
            <a:cxnLst/>
            <a:rect l="l" t="t" r="r" b="b"/>
            <a:pathLst>
              <a:path w="9152475" h="8229600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3" name="Freeform 13"/>
          <p:cNvSpPr/>
          <p:nvPr/>
        </p:nvSpPr>
        <p:spPr>
          <a:xfrm>
            <a:off x="-1346159" y="3695460"/>
            <a:ext cx="7401497" cy="8229600"/>
          </a:xfrm>
          <a:custGeom>
            <a:avLst/>
            <a:gdLst/>
            <a:ahLst/>
            <a:cxnLst/>
            <a:rect l="l" t="t" r="r" b="b"/>
            <a:pathLst>
              <a:path w="7401497" h="8229600">
                <a:moveTo>
                  <a:pt x="0" y="0"/>
                </a:moveTo>
                <a:lnTo>
                  <a:pt x="7401497" y="0"/>
                </a:lnTo>
                <a:lnTo>
                  <a:pt x="74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4" name="TextBox 14"/>
          <p:cNvSpPr txBox="1"/>
          <p:nvPr/>
        </p:nvSpPr>
        <p:spPr>
          <a:xfrm>
            <a:off x="8168310" y="2563817"/>
            <a:ext cx="7322748" cy="768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99"/>
              </a:lnSpc>
            </a:pPr>
            <a:r>
              <a:rPr lang="en-US" sz="3399" i="1">
                <a:solidFill>
                  <a:srgbClr val="000000"/>
                </a:solidFill>
                <a:latin typeface="Glacial Indifference Italics"/>
                <a:ea typeface="Glacial Indifference Italics"/>
                <a:cs typeface="Glacial Indifference Italics"/>
                <a:sym typeface="Glacial Indifference Italics"/>
              </a:rPr>
              <a:t>Evolution of Gaming Stall Idea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7324572" y="2661416"/>
            <a:ext cx="545211" cy="6880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652"/>
              </a:lnSpc>
            </a:pPr>
            <a:r>
              <a:rPr lang="en-US" sz="3600" b="1">
                <a:solidFill>
                  <a:srgbClr val="273384"/>
                </a:solidFill>
                <a:latin typeface="Raleway Bold"/>
                <a:ea typeface="Raleway Bold"/>
                <a:cs typeface="Raleway Bold"/>
                <a:sym typeface="Raleway Bold"/>
              </a:rPr>
              <a:t>1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7324572" y="3941257"/>
            <a:ext cx="545211" cy="6880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5652"/>
              </a:lnSpc>
              <a:spcBef>
                <a:spcPct val="0"/>
              </a:spcBef>
            </a:pPr>
            <a:r>
              <a:rPr lang="en-US" sz="3600" b="1" u="none">
                <a:solidFill>
                  <a:srgbClr val="273384"/>
                </a:solidFill>
                <a:latin typeface="Raleway Bold"/>
                <a:ea typeface="Raleway Bold"/>
                <a:cs typeface="Raleway Bold"/>
                <a:sym typeface="Raleway Bold"/>
              </a:rPr>
              <a:t>2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7324572" y="6487619"/>
            <a:ext cx="545211" cy="6880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5652"/>
              </a:lnSpc>
              <a:spcBef>
                <a:spcPct val="0"/>
              </a:spcBef>
            </a:pPr>
            <a:r>
              <a:rPr lang="en-US" sz="3600" b="1" u="none">
                <a:solidFill>
                  <a:srgbClr val="273384"/>
                </a:solidFill>
                <a:latin typeface="Raleway Bold"/>
                <a:ea typeface="Raleway Bold"/>
                <a:cs typeface="Raleway Bold"/>
                <a:sym typeface="Raleway Bold"/>
              </a:rPr>
              <a:t>4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7324572" y="5219893"/>
            <a:ext cx="545211" cy="6880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5652"/>
              </a:lnSpc>
              <a:spcBef>
                <a:spcPct val="0"/>
              </a:spcBef>
            </a:pPr>
            <a:r>
              <a:rPr lang="en-US" sz="3600" b="1" u="none">
                <a:solidFill>
                  <a:srgbClr val="273384"/>
                </a:solidFill>
                <a:latin typeface="Raleway Bold"/>
                <a:ea typeface="Raleway Bold"/>
                <a:cs typeface="Raleway Bold"/>
                <a:sym typeface="Raleway Bold"/>
              </a:rPr>
              <a:t>3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7324572" y="7780779"/>
            <a:ext cx="545211" cy="6880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5652"/>
              </a:lnSpc>
              <a:spcBef>
                <a:spcPct val="0"/>
              </a:spcBef>
            </a:pPr>
            <a:r>
              <a:rPr lang="en-US" sz="3600" b="1" u="none">
                <a:solidFill>
                  <a:srgbClr val="273384"/>
                </a:solidFill>
                <a:latin typeface="Raleway Bold"/>
                <a:ea typeface="Raleway Bold"/>
                <a:cs typeface="Raleway Bold"/>
                <a:sym typeface="Raleway Bold"/>
              </a:rPr>
              <a:t>5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2354589" y="3020262"/>
            <a:ext cx="6456699" cy="1247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828"/>
              </a:lnSpc>
              <a:spcBef>
                <a:spcPct val="0"/>
              </a:spcBef>
            </a:pPr>
            <a:r>
              <a:rPr lang="en-US" sz="8190">
                <a:solidFill>
                  <a:srgbClr val="273384"/>
                </a:solidFill>
                <a:latin typeface="Gladiola"/>
                <a:ea typeface="Gladiola"/>
                <a:cs typeface="Gladiola"/>
                <a:sym typeface="Gladiola"/>
              </a:rPr>
              <a:t>Ideas</a:t>
            </a:r>
          </a:p>
        </p:txBody>
      </p:sp>
      <p:sp>
        <p:nvSpPr>
          <p:cNvPr id="21" name="Freeform 21"/>
          <p:cNvSpPr/>
          <p:nvPr/>
        </p:nvSpPr>
        <p:spPr>
          <a:xfrm>
            <a:off x="-470670" y="-5686232"/>
            <a:ext cx="7401497" cy="8229600"/>
          </a:xfrm>
          <a:custGeom>
            <a:avLst/>
            <a:gdLst/>
            <a:ahLst/>
            <a:cxnLst/>
            <a:rect l="l" t="t" r="r" b="b"/>
            <a:pathLst>
              <a:path w="7401497" h="8229600">
                <a:moveTo>
                  <a:pt x="0" y="0"/>
                </a:moveTo>
                <a:lnTo>
                  <a:pt x="7401497" y="0"/>
                </a:lnTo>
                <a:lnTo>
                  <a:pt x="74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2" name="Freeform 22"/>
          <p:cNvSpPr/>
          <p:nvPr/>
        </p:nvSpPr>
        <p:spPr>
          <a:xfrm>
            <a:off x="14603249" y="-1985250"/>
            <a:ext cx="5371687" cy="5972688"/>
          </a:xfrm>
          <a:custGeom>
            <a:avLst/>
            <a:gdLst/>
            <a:ahLst/>
            <a:cxnLst/>
            <a:rect l="l" t="t" r="r" b="b"/>
            <a:pathLst>
              <a:path w="5371687" h="5972688">
                <a:moveTo>
                  <a:pt x="0" y="0"/>
                </a:moveTo>
                <a:lnTo>
                  <a:pt x="5371686" y="0"/>
                </a:lnTo>
                <a:lnTo>
                  <a:pt x="5371686" y="5972688"/>
                </a:lnTo>
                <a:lnTo>
                  <a:pt x="0" y="597268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3" name="TextBox 23"/>
          <p:cNvSpPr txBox="1"/>
          <p:nvPr/>
        </p:nvSpPr>
        <p:spPr>
          <a:xfrm>
            <a:off x="8168310" y="3895015"/>
            <a:ext cx="8619691" cy="768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99"/>
              </a:lnSpc>
            </a:pPr>
            <a:r>
              <a:rPr lang="en-US" sz="3399" i="1">
                <a:solidFill>
                  <a:srgbClr val="000000"/>
                </a:solidFill>
                <a:latin typeface="Glacial Indifference Italics"/>
                <a:ea typeface="Glacial Indifference Italics"/>
                <a:cs typeface="Glacial Indifference Italics"/>
                <a:sym typeface="Glacial Indifference Italics"/>
              </a:rPr>
              <a:t>Amidst Food Stalls, Need for Gaming Space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8168310" y="5138994"/>
            <a:ext cx="9596522" cy="768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99"/>
              </a:lnSpc>
            </a:pPr>
            <a:r>
              <a:rPr lang="en-US" sz="3399" i="1">
                <a:solidFill>
                  <a:srgbClr val="000000"/>
                </a:solidFill>
                <a:latin typeface="Glacial Indifference Italics"/>
                <a:ea typeface="Glacial Indifference Italics"/>
                <a:cs typeface="Glacial Indifference Italics"/>
                <a:sym typeface="Glacial Indifference Italics"/>
              </a:rPr>
              <a:t>Students want something engaging &amp; interactive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8168310" y="6455412"/>
            <a:ext cx="10008591" cy="768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99"/>
              </a:lnSpc>
            </a:pPr>
            <a:r>
              <a:rPr lang="en-US" sz="3399" i="1">
                <a:solidFill>
                  <a:srgbClr val="000000"/>
                </a:solidFill>
                <a:latin typeface="Glacial Indifference Italics"/>
                <a:ea typeface="Glacial Indifference Italics"/>
                <a:cs typeface="Glacial Indifference Italics"/>
                <a:sym typeface="Glacial Indifference Italics"/>
              </a:rPr>
              <a:t>Offering Interactive Board Games &amp; Video Games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8168310" y="7681597"/>
            <a:ext cx="9120782" cy="768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99"/>
              </a:lnSpc>
            </a:pPr>
            <a:r>
              <a:rPr lang="en-US" sz="3399" i="1">
                <a:solidFill>
                  <a:srgbClr val="000000"/>
                </a:solidFill>
                <a:latin typeface="Glacial Indifference Italics"/>
                <a:ea typeface="Glacial Indifference Italics"/>
                <a:cs typeface="Glacial Indifference Italics"/>
                <a:sym typeface="Glacial Indifference Italics"/>
              </a:rPr>
              <a:t>idea similarities between group members</a:t>
            </a:r>
          </a:p>
        </p:txBody>
      </p:sp>
      <p:sp>
        <p:nvSpPr>
          <p:cNvPr id="27" name="Freeform 27"/>
          <p:cNvSpPr/>
          <p:nvPr/>
        </p:nvSpPr>
        <p:spPr>
          <a:xfrm rot="-2700000">
            <a:off x="6066272" y="-4864123"/>
            <a:ext cx="9152475" cy="8229600"/>
          </a:xfrm>
          <a:custGeom>
            <a:avLst/>
            <a:gdLst/>
            <a:ahLst/>
            <a:cxnLst/>
            <a:rect l="l" t="t" r="r" b="b"/>
            <a:pathLst>
              <a:path w="9152475" h="8229600">
                <a:moveTo>
                  <a:pt x="0" y="0"/>
                </a:moveTo>
                <a:lnTo>
                  <a:pt x="9152474" y="0"/>
                </a:lnTo>
                <a:lnTo>
                  <a:pt x="915247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8" name="Freeform 28"/>
          <p:cNvSpPr/>
          <p:nvPr/>
        </p:nvSpPr>
        <p:spPr>
          <a:xfrm>
            <a:off x="15078988" y="5739293"/>
            <a:ext cx="5371687" cy="5972688"/>
          </a:xfrm>
          <a:custGeom>
            <a:avLst/>
            <a:gdLst/>
            <a:ahLst/>
            <a:cxnLst/>
            <a:rect l="l" t="t" r="r" b="b"/>
            <a:pathLst>
              <a:path w="5371687" h="5972688">
                <a:moveTo>
                  <a:pt x="0" y="0"/>
                </a:moveTo>
                <a:lnTo>
                  <a:pt x="5371687" y="0"/>
                </a:lnTo>
                <a:lnTo>
                  <a:pt x="5371687" y="5972688"/>
                </a:lnTo>
                <a:lnTo>
                  <a:pt x="0" y="597268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1593932">
            <a:off x="12348771" y="-1959981"/>
            <a:ext cx="9152475" cy="8229600"/>
          </a:xfrm>
          <a:custGeom>
            <a:avLst/>
            <a:gdLst/>
            <a:ahLst/>
            <a:cxnLst/>
            <a:rect l="l" t="t" r="r" b="b"/>
            <a:pathLst>
              <a:path w="9152475" h="8229600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5970019">
            <a:off x="13558552" y="-3859282"/>
            <a:ext cx="7401497" cy="8229600"/>
          </a:xfrm>
          <a:custGeom>
            <a:avLst/>
            <a:gdLst/>
            <a:ahLst/>
            <a:cxnLst/>
            <a:rect l="l" t="t" r="r" b="b"/>
            <a:pathLst>
              <a:path w="7401497" h="8229600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4668352" y="1681125"/>
            <a:ext cx="8951297" cy="12987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401"/>
              </a:lnSpc>
            </a:pPr>
            <a:r>
              <a:rPr lang="en-US" sz="8190">
                <a:solidFill>
                  <a:srgbClr val="273384"/>
                </a:solidFill>
                <a:latin typeface="Gladiola"/>
                <a:ea typeface="Gladiola"/>
                <a:cs typeface="Gladiola"/>
                <a:sym typeface="Gladiola"/>
              </a:rPr>
              <a:t>Survey Overview</a:t>
            </a:r>
          </a:p>
        </p:txBody>
      </p:sp>
      <p:sp>
        <p:nvSpPr>
          <p:cNvPr id="5" name="Freeform 5"/>
          <p:cNvSpPr/>
          <p:nvPr/>
        </p:nvSpPr>
        <p:spPr>
          <a:xfrm>
            <a:off x="-1606838" y="9651106"/>
            <a:ext cx="7401497" cy="8229600"/>
          </a:xfrm>
          <a:custGeom>
            <a:avLst/>
            <a:gdLst/>
            <a:ahLst/>
            <a:cxnLst/>
            <a:rect l="l" t="t" r="r" b="b"/>
            <a:pathLst>
              <a:path w="7401497" h="8229600">
                <a:moveTo>
                  <a:pt x="0" y="0"/>
                </a:moveTo>
                <a:lnTo>
                  <a:pt x="7401497" y="0"/>
                </a:lnTo>
                <a:lnTo>
                  <a:pt x="74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3299542" y="3742312"/>
            <a:ext cx="12013151" cy="5519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41"/>
              </a:lnSpc>
            </a:pPr>
            <a:r>
              <a:rPr lang="en-US" sz="3399" i="1">
                <a:solidFill>
                  <a:srgbClr val="000000"/>
                </a:solidFill>
                <a:latin typeface="Glacial Indifference Italics"/>
                <a:ea typeface="Glacial Indifference Italics"/>
                <a:cs typeface="Glacial Indifference Italics"/>
                <a:sym typeface="Glacial Indifference Italics"/>
              </a:rPr>
              <a:t>Our STP analysis journey begins with a comprehensive survey conducted among - 200 SZABIST students.</a:t>
            </a:r>
          </a:p>
          <a:p>
            <a:pPr algn="ctr">
              <a:lnSpc>
                <a:spcPts val="5541"/>
              </a:lnSpc>
            </a:pPr>
            <a:endParaRPr lang="en-US" sz="3399" i="1">
              <a:solidFill>
                <a:srgbClr val="000000"/>
              </a:solidFill>
              <a:latin typeface="Glacial Indifference Italics"/>
              <a:ea typeface="Glacial Indifference Italics"/>
              <a:cs typeface="Glacial Indifference Italics"/>
              <a:sym typeface="Glacial Indifference Italics"/>
            </a:endParaRPr>
          </a:p>
          <a:p>
            <a:pPr algn="ctr">
              <a:lnSpc>
                <a:spcPts val="5541"/>
              </a:lnSpc>
            </a:pPr>
            <a:r>
              <a:rPr lang="en-US" sz="3399" i="1">
                <a:solidFill>
                  <a:srgbClr val="000000"/>
                </a:solidFill>
                <a:latin typeface="Glacial Indifference Italics"/>
                <a:ea typeface="Glacial Indifference Italics"/>
                <a:cs typeface="Glacial Indifference Italics"/>
                <a:sym typeface="Glacial Indifference Italics"/>
              </a:rPr>
              <a:t>Our aim was to understand the student behaviors regarding event attendance, spending habits, and travel patterns.</a:t>
            </a:r>
          </a:p>
          <a:p>
            <a:pPr algn="ctr">
              <a:lnSpc>
                <a:spcPts val="5541"/>
              </a:lnSpc>
            </a:pPr>
            <a:endParaRPr lang="en-US" sz="3399" i="1">
              <a:solidFill>
                <a:srgbClr val="000000"/>
              </a:solidFill>
              <a:latin typeface="Glacial Indifference Italics"/>
              <a:ea typeface="Glacial Indifference Italics"/>
              <a:cs typeface="Glacial Indifference Italics"/>
              <a:sym typeface="Glacial Indifference Italics"/>
            </a:endParaRPr>
          </a:p>
          <a:p>
            <a:pPr algn="ctr">
              <a:lnSpc>
                <a:spcPts val="5541"/>
              </a:lnSpc>
            </a:pPr>
            <a:r>
              <a:rPr lang="en-US" sz="3399" i="1">
                <a:solidFill>
                  <a:srgbClr val="000000"/>
                </a:solidFill>
                <a:latin typeface="Glacial Indifference Italics"/>
                <a:ea typeface="Glacial Indifference Italics"/>
                <a:cs typeface="Glacial Indifference Italics"/>
                <a:sym typeface="Glacial Indifference Italics"/>
              </a:rPr>
              <a:t>37.5% of students maintain a spending limit of 500 to 1000  PKR.</a:t>
            </a:r>
          </a:p>
          <a:p>
            <a:pPr algn="ctr">
              <a:lnSpc>
                <a:spcPts val="5541"/>
              </a:lnSpc>
            </a:pPr>
            <a:endParaRPr lang="en-US" sz="3399" i="1">
              <a:solidFill>
                <a:srgbClr val="000000"/>
              </a:solidFill>
              <a:latin typeface="Glacial Indifference Italics"/>
              <a:ea typeface="Glacial Indifference Italics"/>
              <a:cs typeface="Glacial Indifference Italics"/>
              <a:sym typeface="Glacial Indifference Italics"/>
            </a:endParaRPr>
          </a:p>
        </p:txBody>
      </p:sp>
      <p:sp>
        <p:nvSpPr>
          <p:cNvPr id="7" name="Freeform 7"/>
          <p:cNvSpPr/>
          <p:nvPr/>
        </p:nvSpPr>
        <p:spPr>
          <a:xfrm rot="3451795">
            <a:off x="-5080388" y="5141358"/>
            <a:ext cx="9152475" cy="8229600"/>
          </a:xfrm>
          <a:custGeom>
            <a:avLst/>
            <a:gdLst/>
            <a:ahLst/>
            <a:cxnLst/>
            <a:rect l="l" t="t" r="r" b="b"/>
            <a:pathLst>
              <a:path w="9152475" h="8229600">
                <a:moveTo>
                  <a:pt x="0" y="0"/>
                </a:moveTo>
                <a:lnTo>
                  <a:pt x="9152474" y="0"/>
                </a:lnTo>
                <a:lnTo>
                  <a:pt x="915247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 rot="-4917954">
            <a:off x="-4992845" y="1489398"/>
            <a:ext cx="7401497" cy="8229600"/>
          </a:xfrm>
          <a:custGeom>
            <a:avLst/>
            <a:gdLst/>
            <a:ahLst/>
            <a:cxnLst/>
            <a:rect l="l" t="t" r="r" b="b"/>
            <a:pathLst>
              <a:path w="7401497" h="8229600">
                <a:moveTo>
                  <a:pt x="0" y="0"/>
                </a:moveTo>
                <a:lnTo>
                  <a:pt x="7401497" y="0"/>
                </a:lnTo>
                <a:lnTo>
                  <a:pt x="74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59638" y="2238101"/>
            <a:ext cx="7603025" cy="6993271"/>
          </a:xfrm>
          <a:prstGeom prst="rect">
            <a:avLst/>
          </a:prstGeom>
        </p:spPr>
      </p:pic>
      <p:sp>
        <p:nvSpPr>
          <p:cNvPr id="3" name="Freeform 3"/>
          <p:cNvSpPr/>
          <p:nvPr/>
        </p:nvSpPr>
        <p:spPr>
          <a:xfrm rot="-2700000">
            <a:off x="5453136" y="-4416433"/>
            <a:ext cx="9152475" cy="8229600"/>
          </a:xfrm>
          <a:custGeom>
            <a:avLst/>
            <a:gdLst/>
            <a:ahLst/>
            <a:cxnLst/>
            <a:rect l="l" t="t" r="r" b="b"/>
            <a:pathLst>
              <a:path w="9152475" h="8229600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-2700000">
            <a:off x="-4318660" y="8460554"/>
            <a:ext cx="9152475" cy="8229600"/>
          </a:xfrm>
          <a:custGeom>
            <a:avLst/>
            <a:gdLst/>
            <a:ahLst/>
            <a:cxnLst/>
            <a:rect l="l" t="t" r="r" b="b"/>
            <a:pathLst>
              <a:path w="9152475" h="8229600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 rot="-7540265">
            <a:off x="-4087867" y="4841299"/>
            <a:ext cx="7401497" cy="8229600"/>
          </a:xfrm>
          <a:custGeom>
            <a:avLst/>
            <a:gdLst/>
            <a:ahLst/>
            <a:cxnLst/>
            <a:rect l="l" t="t" r="r" b="b"/>
            <a:pathLst>
              <a:path w="7401497" h="8229600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 rot="-7540265">
            <a:off x="11227889" y="-4854416"/>
            <a:ext cx="7401497" cy="8229600"/>
          </a:xfrm>
          <a:custGeom>
            <a:avLst/>
            <a:gdLst/>
            <a:ahLst/>
            <a:cxnLst/>
            <a:rect l="l" t="t" r="r" b="b"/>
            <a:pathLst>
              <a:path w="7401497" h="8229600">
                <a:moveTo>
                  <a:pt x="0" y="0"/>
                </a:moveTo>
                <a:lnTo>
                  <a:pt x="7401497" y="0"/>
                </a:lnTo>
                <a:lnTo>
                  <a:pt x="74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 rot="-7540265">
            <a:off x="14135001" y="7888771"/>
            <a:ext cx="5498133" cy="6113282"/>
          </a:xfrm>
          <a:custGeom>
            <a:avLst/>
            <a:gdLst/>
            <a:ahLst/>
            <a:cxnLst/>
            <a:rect l="l" t="t" r="r" b="b"/>
            <a:pathLst>
              <a:path w="5498133" h="6113282">
                <a:moveTo>
                  <a:pt x="0" y="0"/>
                </a:moveTo>
                <a:lnTo>
                  <a:pt x="5498134" y="0"/>
                </a:lnTo>
                <a:lnTo>
                  <a:pt x="5498134" y="6113283"/>
                </a:lnTo>
                <a:lnTo>
                  <a:pt x="0" y="611328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1903063" y="2302449"/>
            <a:ext cx="7240937" cy="1247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828"/>
              </a:lnSpc>
              <a:spcBef>
                <a:spcPct val="0"/>
              </a:spcBef>
            </a:pPr>
            <a:r>
              <a:rPr lang="en-US" sz="8190">
                <a:solidFill>
                  <a:srgbClr val="273384"/>
                </a:solidFill>
                <a:latin typeface="Gladiola"/>
                <a:ea typeface="Gladiola"/>
                <a:cs typeface="Gladiola"/>
                <a:sym typeface="Gladiola"/>
              </a:rPr>
              <a:t>Segmentation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316808" y="3877310"/>
            <a:ext cx="8413447" cy="53809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6" lvl="1" indent="-367028" algn="l">
              <a:lnSpc>
                <a:spcPts val="4759"/>
              </a:lnSpc>
              <a:buFont typeface="Arial"/>
              <a:buChar char="•"/>
            </a:pPr>
            <a:r>
              <a:rPr lang="en-US" sz="3399" i="1">
                <a:solidFill>
                  <a:srgbClr val="000000"/>
                </a:solidFill>
                <a:latin typeface="Glacial Indifference Italics"/>
                <a:ea typeface="Glacial Indifference Italics"/>
                <a:cs typeface="Glacial Indifference Italics"/>
                <a:sym typeface="Glacial Indifference Italics"/>
              </a:rPr>
              <a:t>Our segmentation reveals concentrations in juniors, seniors, and freshmen, each with distinct experiences and maturity levels.</a:t>
            </a:r>
          </a:p>
          <a:p>
            <a:pPr algn="l">
              <a:lnSpc>
                <a:spcPts val="4759"/>
              </a:lnSpc>
            </a:pPr>
            <a:endParaRPr lang="en-US" sz="3399" i="1">
              <a:solidFill>
                <a:srgbClr val="000000"/>
              </a:solidFill>
              <a:latin typeface="Glacial Indifference Italics"/>
              <a:ea typeface="Glacial Indifference Italics"/>
              <a:cs typeface="Glacial Indifference Italics"/>
              <a:sym typeface="Glacial Indifference Italics"/>
            </a:endParaRPr>
          </a:p>
          <a:p>
            <a:pPr marL="734056" lvl="1" indent="-367028" algn="l">
              <a:lnSpc>
                <a:spcPts val="4759"/>
              </a:lnSpc>
              <a:buFont typeface="Arial"/>
              <a:buChar char="•"/>
            </a:pPr>
            <a:r>
              <a:rPr lang="en-US" sz="3399" i="1">
                <a:solidFill>
                  <a:srgbClr val="000000"/>
                </a:solidFill>
                <a:latin typeface="Glacial Indifference Italics"/>
                <a:ea typeface="Glacial Indifference Italics"/>
                <a:cs typeface="Glacial Indifference Italics"/>
                <a:sym typeface="Glacial Indifference Italics"/>
              </a:rPr>
              <a:t>Travel patterns highlight a significant segment covering 5 to 10 kilometers, influencing our targeting approach.</a:t>
            </a:r>
          </a:p>
          <a:p>
            <a:pPr algn="l">
              <a:lnSpc>
                <a:spcPts val="4759"/>
              </a:lnSpc>
            </a:pPr>
            <a:endParaRPr lang="en-US" sz="3399" i="1">
              <a:solidFill>
                <a:srgbClr val="000000"/>
              </a:solidFill>
              <a:latin typeface="Glacial Indifference Italics"/>
              <a:ea typeface="Glacial Indifference Italics"/>
              <a:cs typeface="Glacial Indifference Italics"/>
              <a:sym typeface="Glacial Indifference Italic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17090" y="1647194"/>
            <a:ext cx="8547395" cy="7815503"/>
          </a:xfrm>
          <a:prstGeom prst="rect">
            <a:avLst/>
          </a:prstGeom>
        </p:spPr>
      </p:pic>
      <p:sp>
        <p:nvSpPr>
          <p:cNvPr id="3" name="Freeform 3"/>
          <p:cNvSpPr/>
          <p:nvPr/>
        </p:nvSpPr>
        <p:spPr>
          <a:xfrm rot="-2700000">
            <a:off x="5453136" y="-4416433"/>
            <a:ext cx="9152475" cy="8229600"/>
          </a:xfrm>
          <a:custGeom>
            <a:avLst/>
            <a:gdLst/>
            <a:ahLst/>
            <a:cxnLst/>
            <a:rect l="l" t="t" r="r" b="b"/>
            <a:pathLst>
              <a:path w="9152475" h="8229600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-2700000">
            <a:off x="-4318660" y="8460554"/>
            <a:ext cx="9152475" cy="8229600"/>
          </a:xfrm>
          <a:custGeom>
            <a:avLst/>
            <a:gdLst/>
            <a:ahLst/>
            <a:cxnLst/>
            <a:rect l="l" t="t" r="r" b="b"/>
            <a:pathLst>
              <a:path w="9152475" h="8229600">
                <a:moveTo>
                  <a:pt x="0" y="0"/>
                </a:moveTo>
                <a:lnTo>
                  <a:pt x="9152475" y="0"/>
                </a:lnTo>
                <a:lnTo>
                  <a:pt x="915247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 rot="-7540265">
            <a:off x="-4087867" y="4841299"/>
            <a:ext cx="7401497" cy="8229600"/>
          </a:xfrm>
          <a:custGeom>
            <a:avLst/>
            <a:gdLst/>
            <a:ahLst/>
            <a:cxnLst/>
            <a:rect l="l" t="t" r="r" b="b"/>
            <a:pathLst>
              <a:path w="7401497" h="8229600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 rot="-7540265">
            <a:off x="1800047" y="-4416433"/>
            <a:ext cx="7401497" cy="8229600"/>
          </a:xfrm>
          <a:custGeom>
            <a:avLst/>
            <a:gdLst/>
            <a:ahLst/>
            <a:cxnLst/>
            <a:rect l="l" t="t" r="r" b="b"/>
            <a:pathLst>
              <a:path w="7401497" h="8229600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 rot="-7540265">
            <a:off x="14135001" y="7888771"/>
            <a:ext cx="5498133" cy="6113282"/>
          </a:xfrm>
          <a:custGeom>
            <a:avLst/>
            <a:gdLst/>
            <a:ahLst/>
            <a:cxnLst/>
            <a:rect l="l" t="t" r="r" b="b"/>
            <a:pathLst>
              <a:path w="5498133" h="6113282">
                <a:moveTo>
                  <a:pt x="0" y="0"/>
                </a:moveTo>
                <a:lnTo>
                  <a:pt x="5498134" y="0"/>
                </a:lnTo>
                <a:lnTo>
                  <a:pt x="5498134" y="6113283"/>
                </a:lnTo>
                <a:lnTo>
                  <a:pt x="0" y="611328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1736193" y="2731617"/>
            <a:ext cx="8066264" cy="1247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828"/>
              </a:lnSpc>
              <a:spcBef>
                <a:spcPct val="0"/>
              </a:spcBef>
            </a:pPr>
            <a:r>
              <a:rPr lang="en-US" sz="8190">
                <a:solidFill>
                  <a:srgbClr val="273384"/>
                </a:solidFill>
                <a:latin typeface="Gladiola"/>
                <a:ea typeface="Gladiola"/>
                <a:cs typeface="Gladiola"/>
                <a:sym typeface="Gladiola"/>
              </a:rPr>
              <a:t>Targeting Strategy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509277" y="4412207"/>
            <a:ext cx="8293180" cy="53809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6" lvl="1" indent="-367028" algn="l">
              <a:lnSpc>
                <a:spcPts val="4759"/>
              </a:lnSpc>
              <a:buFont typeface="Arial"/>
              <a:buChar char="•"/>
            </a:pPr>
            <a:r>
              <a:rPr lang="en-US" sz="3399" i="1">
                <a:solidFill>
                  <a:srgbClr val="000000"/>
                </a:solidFill>
                <a:latin typeface="Glacial Indifference Italics"/>
                <a:ea typeface="Glacial Indifference Italics"/>
                <a:cs typeface="Glacial Indifference Italics"/>
                <a:sym typeface="Glacial Indifference Italics"/>
              </a:rPr>
              <a:t>In line with STP analysis, gaming stalls, proven hits among SZABIST's demographic, form a crucial part of our targeting strategy.</a:t>
            </a:r>
          </a:p>
          <a:p>
            <a:pPr algn="l">
              <a:lnSpc>
                <a:spcPts val="4759"/>
              </a:lnSpc>
            </a:pPr>
            <a:endParaRPr lang="en-US" sz="3399" i="1">
              <a:solidFill>
                <a:srgbClr val="000000"/>
              </a:solidFill>
              <a:latin typeface="Glacial Indifference Italics"/>
              <a:ea typeface="Glacial Indifference Italics"/>
              <a:cs typeface="Glacial Indifference Italics"/>
              <a:sym typeface="Glacial Indifference Italics"/>
            </a:endParaRPr>
          </a:p>
          <a:p>
            <a:pPr marL="734056" lvl="1" indent="-367028" algn="l">
              <a:lnSpc>
                <a:spcPts val="4759"/>
              </a:lnSpc>
              <a:buFont typeface="Arial"/>
              <a:buChar char="•"/>
            </a:pPr>
            <a:r>
              <a:rPr lang="en-US" sz="3399" i="1">
                <a:solidFill>
                  <a:srgbClr val="000000"/>
                </a:solidFill>
                <a:latin typeface="Glacial Indifference Italics"/>
                <a:ea typeface="Glacial Indifference Italics"/>
                <a:cs typeface="Glacial Indifference Italics"/>
                <a:sym typeface="Glacial Indifference Italics"/>
              </a:rPr>
              <a:t>Lower prices, discounts, and attractive prizes cater to the diverse spending habits identified in our survey.</a:t>
            </a:r>
          </a:p>
          <a:p>
            <a:pPr algn="l">
              <a:lnSpc>
                <a:spcPts val="4759"/>
              </a:lnSpc>
            </a:pPr>
            <a:endParaRPr lang="en-US" sz="3399" i="1">
              <a:solidFill>
                <a:srgbClr val="000000"/>
              </a:solidFill>
              <a:latin typeface="Glacial Indifference Italics"/>
              <a:ea typeface="Glacial Indifference Italics"/>
              <a:cs typeface="Glacial Indifference Italics"/>
              <a:sym typeface="Glacial Indifference Italic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20684" y="4124004"/>
            <a:ext cx="6887225" cy="1247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828"/>
              </a:lnSpc>
              <a:spcBef>
                <a:spcPct val="0"/>
              </a:spcBef>
            </a:pPr>
            <a:r>
              <a:rPr lang="en-US" sz="8190">
                <a:solidFill>
                  <a:srgbClr val="273384"/>
                </a:solidFill>
                <a:latin typeface="Gladiola"/>
                <a:ea typeface="Gladiola"/>
                <a:cs typeface="Gladiola"/>
                <a:sym typeface="Gladiola"/>
              </a:rPr>
              <a:t>Positioning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8233059" y="1995535"/>
            <a:ext cx="8366145" cy="63194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05094" lvl="1" indent="-402547" algn="l">
              <a:lnSpc>
                <a:spcPts val="5220"/>
              </a:lnSpc>
              <a:buFont typeface="Arial"/>
              <a:buChar char="•"/>
            </a:pPr>
            <a:r>
              <a:rPr lang="en-US" sz="3729" i="1">
                <a:solidFill>
                  <a:srgbClr val="000000"/>
                </a:solidFill>
                <a:latin typeface="Glacial Indifference Italics"/>
                <a:ea typeface="Glacial Indifference Italics"/>
                <a:cs typeface="Glacial Indifference Italics"/>
                <a:sym typeface="Glacial Indifference Italics"/>
              </a:rPr>
              <a:t>Positioning SzabistChallengeCentral as an enhanced social experience within the campus is central to our STP strategy.</a:t>
            </a:r>
          </a:p>
          <a:p>
            <a:pPr algn="l">
              <a:lnSpc>
                <a:spcPts val="5220"/>
              </a:lnSpc>
            </a:pPr>
            <a:endParaRPr lang="en-US" sz="3729" i="1">
              <a:solidFill>
                <a:srgbClr val="000000"/>
              </a:solidFill>
              <a:latin typeface="Glacial Indifference Italics"/>
              <a:ea typeface="Glacial Indifference Italics"/>
              <a:cs typeface="Glacial Indifference Italics"/>
              <a:sym typeface="Glacial Indifference Italics"/>
            </a:endParaRPr>
          </a:p>
          <a:p>
            <a:pPr marL="740326" lvl="1" indent="-370163" algn="l">
              <a:lnSpc>
                <a:spcPts val="4800"/>
              </a:lnSpc>
              <a:buFont typeface="Arial"/>
              <a:buChar char="•"/>
            </a:pPr>
            <a:r>
              <a:rPr lang="en-US" sz="3429" i="1">
                <a:solidFill>
                  <a:srgbClr val="000000"/>
                </a:solidFill>
                <a:latin typeface="Glacial Indifference Italics"/>
                <a:ea typeface="Glacial Indifference Italics"/>
                <a:cs typeface="Glacial Indifference Italics"/>
                <a:sym typeface="Glacial Indifference Italics"/>
              </a:rPr>
              <a:t>By prioritizing affordability, we position ourselves as the foremost destination where students can indulge in a unique and enjoyable social atmosphere without financial constraints.</a:t>
            </a:r>
          </a:p>
        </p:txBody>
      </p:sp>
      <p:sp>
        <p:nvSpPr>
          <p:cNvPr id="4" name="Freeform 4"/>
          <p:cNvSpPr/>
          <p:nvPr/>
        </p:nvSpPr>
        <p:spPr>
          <a:xfrm rot="-9560830" flipH="1">
            <a:off x="6938612" y="7720766"/>
            <a:ext cx="8939049" cy="9463300"/>
          </a:xfrm>
          <a:custGeom>
            <a:avLst/>
            <a:gdLst/>
            <a:ahLst/>
            <a:cxnLst/>
            <a:rect l="l" t="t" r="r" b="b"/>
            <a:pathLst>
              <a:path w="8939049" h="9463300">
                <a:moveTo>
                  <a:pt x="8939049" y="0"/>
                </a:moveTo>
                <a:lnTo>
                  <a:pt x="0" y="0"/>
                </a:lnTo>
                <a:lnTo>
                  <a:pt x="0" y="9463300"/>
                </a:lnTo>
                <a:lnTo>
                  <a:pt x="8939049" y="9463300"/>
                </a:lnTo>
                <a:lnTo>
                  <a:pt x="8939049" y="0"/>
                </a:lnTo>
                <a:close/>
              </a:path>
            </a:pathLst>
          </a:custGeom>
          <a:blipFill>
            <a:blip r:embed="rId2"/>
            <a:stretch>
              <a:fillRect l="-17736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 rot="-10800000">
            <a:off x="-2475227" y="6947481"/>
            <a:ext cx="8939049" cy="9463300"/>
          </a:xfrm>
          <a:custGeom>
            <a:avLst/>
            <a:gdLst/>
            <a:ahLst/>
            <a:cxnLst/>
            <a:rect l="l" t="t" r="r" b="b"/>
            <a:pathLst>
              <a:path w="8939049" h="9463300">
                <a:moveTo>
                  <a:pt x="0" y="0"/>
                </a:moveTo>
                <a:lnTo>
                  <a:pt x="8939049" y="0"/>
                </a:lnTo>
                <a:lnTo>
                  <a:pt x="8939049" y="9463300"/>
                </a:lnTo>
                <a:lnTo>
                  <a:pt x="0" y="94633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7736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-3771997" y="2827464"/>
            <a:ext cx="6513205" cy="7241923"/>
          </a:xfrm>
          <a:custGeom>
            <a:avLst/>
            <a:gdLst/>
            <a:ahLst/>
            <a:cxnLst/>
            <a:rect l="l" t="t" r="r" b="b"/>
            <a:pathLst>
              <a:path w="6513205" h="7241923">
                <a:moveTo>
                  <a:pt x="0" y="0"/>
                </a:moveTo>
                <a:lnTo>
                  <a:pt x="6513204" y="0"/>
                </a:lnTo>
                <a:lnTo>
                  <a:pt x="6513204" y="7241923"/>
                </a:lnTo>
                <a:lnTo>
                  <a:pt x="0" y="724192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5164297" y="-3149259"/>
            <a:ext cx="5573082" cy="6196616"/>
          </a:xfrm>
          <a:custGeom>
            <a:avLst/>
            <a:gdLst/>
            <a:ahLst/>
            <a:cxnLst/>
            <a:rect l="l" t="t" r="r" b="b"/>
            <a:pathLst>
              <a:path w="5573082" h="6196616">
                <a:moveTo>
                  <a:pt x="0" y="0"/>
                </a:moveTo>
                <a:lnTo>
                  <a:pt x="5573081" y="0"/>
                </a:lnTo>
                <a:lnTo>
                  <a:pt x="5573081" y="6196616"/>
                </a:lnTo>
                <a:lnTo>
                  <a:pt x="0" y="61966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9144000" y="5910441"/>
            <a:ext cx="5573082" cy="6196616"/>
          </a:xfrm>
          <a:custGeom>
            <a:avLst/>
            <a:gdLst/>
            <a:ahLst/>
            <a:cxnLst/>
            <a:rect l="l" t="t" r="r" b="b"/>
            <a:pathLst>
              <a:path w="5573082" h="6196616">
                <a:moveTo>
                  <a:pt x="0" y="0"/>
                </a:moveTo>
                <a:lnTo>
                  <a:pt x="5573082" y="0"/>
                </a:lnTo>
                <a:lnTo>
                  <a:pt x="5573082" y="6196617"/>
                </a:lnTo>
                <a:lnTo>
                  <a:pt x="0" y="619661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443252" y="-5995112"/>
            <a:ext cx="7401497" cy="8229600"/>
          </a:xfrm>
          <a:custGeom>
            <a:avLst/>
            <a:gdLst/>
            <a:ahLst/>
            <a:cxnLst/>
            <a:rect l="l" t="t" r="r" b="b"/>
            <a:pathLst>
              <a:path w="7401497" h="8229600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028700" y="1999445"/>
            <a:ext cx="7713258" cy="7472966"/>
            <a:chOff x="0" y="0"/>
            <a:chExt cx="10284344" cy="9963955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/>
            <a:srcRect l="11616" r="11616"/>
            <a:stretch>
              <a:fillRect/>
            </a:stretch>
          </p:blipFill>
          <p:spPr>
            <a:xfrm>
              <a:off x="0" y="0"/>
              <a:ext cx="10284344" cy="9963955"/>
            </a:xfrm>
            <a:prstGeom prst="rect">
              <a:avLst/>
            </a:prstGeom>
          </p:spPr>
        </p:pic>
      </p:grpSp>
      <p:sp>
        <p:nvSpPr>
          <p:cNvPr id="5" name="Freeform 5"/>
          <p:cNvSpPr/>
          <p:nvPr/>
        </p:nvSpPr>
        <p:spPr>
          <a:xfrm>
            <a:off x="11813204" y="-4114800"/>
            <a:ext cx="9152475" cy="8229600"/>
          </a:xfrm>
          <a:custGeom>
            <a:avLst/>
            <a:gdLst/>
            <a:ahLst/>
            <a:cxnLst/>
            <a:rect l="l" t="t" r="r" b="b"/>
            <a:pathLst>
              <a:path w="9152475" h="8229600">
                <a:moveTo>
                  <a:pt x="0" y="0"/>
                </a:moveTo>
                <a:lnTo>
                  <a:pt x="9152474" y="0"/>
                </a:lnTo>
                <a:lnTo>
                  <a:pt x="9152474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4966308" y="-3705729"/>
            <a:ext cx="7401497" cy="8229600"/>
          </a:xfrm>
          <a:custGeom>
            <a:avLst/>
            <a:gdLst/>
            <a:ahLst/>
            <a:cxnLst/>
            <a:rect l="l" t="t" r="r" b="b"/>
            <a:pathLst>
              <a:path w="7401497" h="8229600">
                <a:moveTo>
                  <a:pt x="0" y="0"/>
                </a:moveTo>
                <a:lnTo>
                  <a:pt x="7401497" y="0"/>
                </a:lnTo>
                <a:lnTo>
                  <a:pt x="74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9070607" y="1907540"/>
            <a:ext cx="3774141" cy="1247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828"/>
              </a:lnSpc>
              <a:spcBef>
                <a:spcPct val="0"/>
              </a:spcBef>
            </a:pPr>
            <a:r>
              <a:rPr lang="en-US" sz="8190">
                <a:solidFill>
                  <a:srgbClr val="273384"/>
                </a:solidFill>
                <a:latin typeface="Gladiola"/>
                <a:ea typeface="Gladiola"/>
                <a:cs typeface="Gladiola"/>
                <a:sym typeface="Gladiola"/>
              </a:rPr>
              <a:t>Stall Logo</a:t>
            </a:r>
          </a:p>
        </p:txBody>
      </p:sp>
      <p:sp>
        <p:nvSpPr>
          <p:cNvPr id="8" name="Freeform 8"/>
          <p:cNvSpPr/>
          <p:nvPr/>
        </p:nvSpPr>
        <p:spPr>
          <a:xfrm>
            <a:off x="-3544349" y="5735928"/>
            <a:ext cx="7401497" cy="8229600"/>
          </a:xfrm>
          <a:custGeom>
            <a:avLst/>
            <a:gdLst/>
            <a:ahLst/>
            <a:cxnLst/>
            <a:rect l="l" t="t" r="r" b="b"/>
            <a:pathLst>
              <a:path w="7401497" h="8229600">
                <a:moveTo>
                  <a:pt x="0" y="0"/>
                </a:moveTo>
                <a:lnTo>
                  <a:pt x="7401497" y="0"/>
                </a:lnTo>
                <a:lnTo>
                  <a:pt x="74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>
            <a:off x="13564182" y="5735928"/>
            <a:ext cx="7401497" cy="8229600"/>
          </a:xfrm>
          <a:custGeom>
            <a:avLst/>
            <a:gdLst/>
            <a:ahLst/>
            <a:cxnLst/>
            <a:rect l="l" t="t" r="r" b="b"/>
            <a:pathLst>
              <a:path w="7401497" h="8229600">
                <a:moveTo>
                  <a:pt x="0" y="0"/>
                </a:moveTo>
                <a:lnTo>
                  <a:pt x="7401496" y="0"/>
                </a:lnTo>
                <a:lnTo>
                  <a:pt x="740149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0" name="TextBox 10"/>
          <p:cNvSpPr txBox="1"/>
          <p:nvPr/>
        </p:nvSpPr>
        <p:spPr>
          <a:xfrm>
            <a:off x="9183374" y="3345815"/>
            <a:ext cx="7322748" cy="768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 algn="l">
              <a:lnSpc>
                <a:spcPts val="6799"/>
              </a:lnSpc>
              <a:buFont typeface="Arial"/>
              <a:buChar char="•"/>
            </a:pPr>
            <a:r>
              <a:rPr lang="en-US" sz="3399" b="1" i="1">
                <a:solidFill>
                  <a:srgbClr val="000000"/>
                </a:solidFill>
                <a:latin typeface="Glacial Indifference Bold Italics"/>
                <a:ea typeface="Glacial Indifference Bold Italics"/>
                <a:cs typeface="Glacial Indifference Bold Italics"/>
                <a:sym typeface="Glacial Indifference Bold Italics"/>
              </a:rPr>
              <a:t>DESIGN</a:t>
            </a:r>
            <a:r>
              <a:rPr lang="en-US" sz="3399" i="1">
                <a:solidFill>
                  <a:srgbClr val="000000"/>
                </a:solidFill>
                <a:latin typeface="Glacial Indifference Italics"/>
                <a:ea typeface="Glacial Indifference Italics"/>
                <a:cs typeface="Glacial Indifference Italics"/>
                <a:sym typeface="Glacial Indifference Italics"/>
              </a:rPr>
              <a:t> - Sharp. Stimulating. Bold.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183374" y="4266696"/>
            <a:ext cx="8075926" cy="7689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 algn="l">
              <a:lnSpc>
                <a:spcPts val="6799"/>
              </a:lnSpc>
              <a:buFont typeface="Arial"/>
              <a:buChar char="•"/>
            </a:pPr>
            <a:r>
              <a:rPr lang="en-US" sz="3399" b="1" i="1">
                <a:solidFill>
                  <a:srgbClr val="000000"/>
                </a:solidFill>
                <a:latin typeface="Glacial Indifference Bold Italics"/>
                <a:ea typeface="Glacial Indifference Bold Italics"/>
                <a:cs typeface="Glacial Indifference Bold Italics"/>
                <a:sym typeface="Glacial Indifference Bold Italics"/>
              </a:rPr>
              <a:t>COLORS</a:t>
            </a:r>
            <a:r>
              <a:rPr lang="en-US" sz="3399" i="1">
                <a:solidFill>
                  <a:srgbClr val="000000"/>
                </a:solidFill>
                <a:latin typeface="Glacial Indifference Italics"/>
                <a:ea typeface="Glacial Indifference Italics"/>
                <a:cs typeface="Glacial Indifference Italics"/>
                <a:sym typeface="Glacial Indifference Italics"/>
              </a:rPr>
              <a:t> - Navy Blue, White &amp; Black.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183374" y="5222848"/>
            <a:ext cx="10152442" cy="162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 algn="l">
              <a:lnSpc>
                <a:spcPts val="6799"/>
              </a:lnSpc>
              <a:buFont typeface="Arial"/>
              <a:buChar char="•"/>
            </a:pPr>
            <a:r>
              <a:rPr lang="en-US" sz="3399" b="1" i="1">
                <a:solidFill>
                  <a:srgbClr val="000000"/>
                </a:solidFill>
                <a:latin typeface="Glacial Indifference Bold Italics"/>
                <a:ea typeface="Glacial Indifference Bold Italics"/>
                <a:cs typeface="Glacial Indifference Bold Italics"/>
                <a:sym typeface="Glacial Indifference Bold Italics"/>
              </a:rPr>
              <a:t>MEANINGS</a:t>
            </a:r>
            <a:r>
              <a:rPr lang="en-US" sz="3399" i="1">
                <a:solidFill>
                  <a:srgbClr val="000000"/>
                </a:solidFill>
                <a:latin typeface="Glacial Indifference Italics"/>
                <a:ea typeface="Glacial Indifference Italics"/>
                <a:cs typeface="Glacial Indifference Italics"/>
                <a:sym typeface="Glacial Indifference Italics"/>
              </a:rPr>
              <a:t> - Enthusiasm, Challenges &amp; Entertainment.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183374" y="7001483"/>
            <a:ext cx="7322748" cy="162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9" lvl="1" indent="-367030" algn="l">
              <a:lnSpc>
                <a:spcPts val="6799"/>
              </a:lnSpc>
              <a:buFont typeface="Arial"/>
              <a:buChar char="•"/>
            </a:pPr>
            <a:r>
              <a:rPr lang="en-US" sz="3399" b="1" i="1">
                <a:solidFill>
                  <a:srgbClr val="000000"/>
                </a:solidFill>
                <a:latin typeface="Glacial Indifference Bold Italics"/>
                <a:ea typeface="Glacial Indifference Bold Italics"/>
                <a:cs typeface="Glacial Indifference Bold Italics"/>
                <a:sym typeface="Glacial Indifference Bold Italics"/>
              </a:rPr>
              <a:t>ATTRACTION </a:t>
            </a:r>
            <a:r>
              <a:rPr lang="en-US" sz="3399" i="1">
                <a:solidFill>
                  <a:srgbClr val="000000"/>
                </a:solidFill>
                <a:latin typeface="Glacial Indifference Italics"/>
                <a:ea typeface="Glacial Indifference Italics"/>
                <a:cs typeface="Glacial Indifference Italics"/>
                <a:sym typeface="Glacial Indifference Italics"/>
              </a:rPr>
              <a:t>- Colors, Character &amp; Elements used in logo.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1028700" y="1999445"/>
            <a:ext cx="7713258" cy="7472966"/>
            <a:chOff x="0" y="0"/>
            <a:chExt cx="10284344" cy="9963955"/>
          </a:xfrm>
        </p:grpSpPr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5"/>
            <a:srcRect t="1490" b="1490"/>
            <a:stretch>
              <a:fillRect/>
            </a:stretch>
          </p:blipFill>
          <p:spPr>
            <a:xfrm>
              <a:off x="0" y="0"/>
              <a:ext cx="10284344" cy="996395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3342004" y="5842179"/>
            <a:ext cx="6811586" cy="6124751"/>
          </a:xfrm>
          <a:custGeom>
            <a:avLst/>
            <a:gdLst/>
            <a:ahLst/>
            <a:cxnLst/>
            <a:rect l="l" t="t" r="r" b="b"/>
            <a:pathLst>
              <a:path w="6811586" h="6124751">
                <a:moveTo>
                  <a:pt x="0" y="0"/>
                </a:moveTo>
                <a:lnTo>
                  <a:pt x="6811586" y="0"/>
                </a:lnTo>
                <a:lnTo>
                  <a:pt x="6811586" y="6124751"/>
                </a:lnTo>
                <a:lnTo>
                  <a:pt x="0" y="612475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2387424">
            <a:off x="-2147077" y="4911604"/>
            <a:ext cx="7401497" cy="7985902"/>
          </a:xfrm>
          <a:custGeom>
            <a:avLst/>
            <a:gdLst/>
            <a:ahLst/>
            <a:cxnLst/>
            <a:rect l="l" t="t" r="r" b="b"/>
            <a:pathLst>
              <a:path w="7401497" h="7985902">
                <a:moveTo>
                  <a:pt x="0" y="0"/>
                </a:moveTo>
                <a:lnTo>
                  <a:pt x="7401497" y="0"/>
                </a:lnTo>
                <a:lnTo>
                  <a:pt x="7401497" y="7985901"/>
                </a:lnTo>
                <a:lnTo>
                  <a:pt x="0" y="798590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05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6453472" y="660527"/>
            <a:ext cx="11040444" cy="96264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41"/>
              </a:lnSpc>
            </a:pPr>
            <a:r>
              <a:rPr lang="en-US" sz="3399" b="1" i="1">
                <a:solidFill>
                  <a:srgbClr val="000000"/>
                </a:solidFill>
                <a:latin typeface="Glacial Indifference Bold Italics"/>
                <a:ea typeface="Glacial Indifference Bold Italics"/>
                <a:cs typeface="Glacial Indifference Bold Italics"/>
                <a:sym typeface="Glacial Indifference Bold Italics"/>
              </a:rPr>
              <a:t>Balloon Bonanza Bash Fast-Paced Game:</a:t>
            </a:r>
          </a:p>
          <a:p>
            <a:pPr algn="ctr">
              <a:lnSpc>
                <a:spcPts val="5541"/>
              </a:lnSpc>
            </a:pPr>
            <a:r>
              <a:rPr lang="en-US" sz="3399" i="1">
                <a:solidFill>
                  <a:srgbClr val="000000"/>
                </a:solidFill>
                <a:latin typeface="Glacial Indifference Italics"/>
                <a:ea typeface="Glacial Indifference Italics"/>
                <a:cs typeface="Glacial Indifference Italics"/>
                <a:sym typeface="Glacial Indifference Italics"/>
              </a:rPr>
              <a:t>3 shots pop the</a:t>
            </a:r>
            <a:r>
              <a:rPr lang="en-US" sz="3399" b="1" i="1">
                <a:solidFill>
                  <a:srgbClr val="000000"/>
                </a:solidFill>
                <a:latin typeface="Glacial Indifference Bold Italics"/>
                <a:ea typeface="Glacial Indifference Bold Italics"/>
                <a:cs typeface="Glacial Indifference Bold Italics"/>
                <a:sym typeface="Glacial Indifference Bold Italics"/>
              </a:rPr>
              <a:t> </a:t>
            </a:r>
            <a:r>
              <a:rPr lang="en-US" sz="3399" i="1">
                <a:solidFill>
                  <a:srgbClr val="000000"/>
                </a:solidFill>
                <a:latin typeface="Glacial Indifference Italics"/>
                <a:ea typeface="Glacial Indifference Italics"/>
                <a:cs typeface="Glacial Indifference Italics"/>
                <a:sym typeface="Glacial Indifference Italics"/>
              </a:rPr>
              <a:t>balloons in a given time for exclusive rewards hidden in the balloons.</a:t>
            </a:r>
          </a:p>
          <a:p>
            <a:pPr algn="ctr">
              <a:lnSpc>
                <a:spcPts val="5541"/>
              </a:lnSpc>
            </a:pPr>
            <a:endParaRPr lang="en-US" sz="3399" i="1">
              <a:solidFill>
                <a:srgbClr val="000000"/>
              </a:solidFill>
              <a:latin typeface="Glacial Indifference Italics"/>
              <a:ea typeface="Glacial Indifference Italics"/>
              <a:cs typeface="Glacial Indifference Italics"/>
              <a:sym typeface="Glacial Indifference Italics"/>
            </a:endParaRPr>
          </a:p>
          <a:p>
            <a:pPr algn="ctr">
              <a:lnSpc>
                <a:spcPts val="5541"/>
              </a:lnSpc>
            </a:pPr>
            <a:r>
              <a:rPr lang="en-US" sz="3399" b="1" i="1">
                <a:solidFill>
                  <a:srgbClr val="000000"/>
                </a:solidFill>
                <a:latin typeface="Glacial Indifference Bold Italics"/>
                <a:ea typeface="Glacial Indifference Bold Italics"/>
                <a:cs typeface="Glacial Indifference Bold Italics"/>
                <a:sym typeface="Glacial Indifference Bold Italics"/>
              </a:rPr>
              <a:t>Dart Delight Carnival Challenge:</a:t>
            </a:r>
          </a:p>
          <a:p>
            <a:pPr algn="ctr">
              <a:lnSpc>
                <a:spcPts val="5541"/>
              </a:lnSpc>
            </a:pPr>
            <a:r>
              <a:rPr lang="en-US" sz="3399" i="1">
                <a:solidFill>
                  <a:srgbClr val="000000"/>
                </a:solidFill>
                <a:latin typeface="Glacial Indifference Italics"/>
                <a:ea typeface="Glacial Indifference Italics"/>
                <a:cs typeface="Glacial Indifference Italics"/>
                <a:sym typeface="Glacial Indifference Italics"/>
              </a:rPr>
              <a:t>Classic carnival game with precision darts.</a:t>
            </a:r>
          </a:p>
          <a:p>
            <a:pPr algn="ctr">
              <a:lnSpc>
                <a:spcPts val="5541"/>
              </a:lnSpc>
            </a:pPr>
            <a:r>
              <a:rPr lang="en-US" sz="3399" i="1">
                <a:solidFill>
                  <a:srgbClr val="000000"/>
                </a:solidFill>
                <a:latin typeface="Glacial Indifference Italics"/>
                <a:ea typeface="Glacial Indifference Italics"/>
                <a:cs typeface="Glacial Indifference Italics"/>
                <a:sym typeface="Glacial Indifference Italics"/>
              </a:rPr>
              <a:t>Rewards skill, accuracy, and strategy.</a:t>
            </a:r>
          </a:p>
          <a:p>
            <a:pPr algn="ctr">
              <a:lnSpc>
                <a:spcPts val="5541"/>
              </a:lnSpc>
            </a:pPr>
            <a:r>
              <a:rPr lang="en-US" sz="3399" i="1">
                <a:solidFill>
                  <a:srgbClr val="000000"/>
                </a:solidFill>
                <a:latin typeface="Glacial Indifference Italics"/>
                <a:ea typeface="Glacial Indifference Italics"/>
                <a:cs typeface="Glacial Indifference Italics"/>
                <a:sym typeface="Glacial Indifference Italics"/>
              </a:rPr>
              <a:t>Offers a captivating carnival experience.</a:t>
            </a:r>
          </a:p>
          <a:p>
            <a:pPr algn="ctr">
              <a:lnSpc>
                <a:spcPts val="5541"/>
              </a:lnSpc>
            </a:pPr>
            <a:endParaRPr lang="en-US" sz="3399" i="1">
              <a:solidFill>
                <a:srgbClr val="000000"/>
              </a:solidFill>
              <a:latin typeface="Glacial Indifference Italics"/>
              <a:ea typeface="Glacial Indifference Italics"/>
              <a:cs typeface="Glacial Indifference Italics"/>
              <a:sym typeface="Glacial Indifference Italics"/>
            </a:endParaRPr>
          </a:p>
          <a:p>
            <a:pPr algn="ctr">
              <a:lnSpc>
                <a:spcPts val="5541"/>
              </a:lnSpc>
            </a:pPr>
            <a:r>
              <a:rPr lang="en-US" sz="3399" b="1" i="1">
                <a:solidFill>
                  <a:srgbClr val="000000"/>
                </a:solidFill>
                <a:latin typeface="Glacial Indifference Bold Italics"/>
                <a:ea typeface="Glacial Indifference Bold Italics"/>
                <a:cs typeface="Glacial Indifference Bold Italics"/>
                <a:sym typeface="Glacial Indifference Bold Italics"/>
              </a:rPr>
              <a:t>Battle Arena Arcade:</a:t>
            </a:r>
          </a:p>
          <a:p>
            <a:pPr algn="ctr">
              <a:lnSpc>
                <a:spcPts val="5541"/>
              </a:lnSpc>
            </a:pPr>
            <a:r>
              <a:rPr lang="en-US" sz="3399" i="1">
                <a:solidFill>
                  <a:srgbClr val="000000"/>
                </a:solidFill>
                <a:latin typeface="Glacial Indifference Italics"/>
                <a:ea typeface="Glacial Indifference Italics"/>
                <a:cs typeface="Glacial Indifference Italics"/>
                <a:sym typeface="Glacial Indifference Italics"/>
              </a:rPr>
              <a:t>Gaming showdown with Tekken, Mortal Kombat, and FIFA.</a:t>
            </a:r>
          </a:p>
          <a:p>
            <a:pPr algn="ctr">
              <a:lnSpc>
                <a:spcPts val="5541"/>
              </a:lnSpc>
            </a:pPr>
            <a:r>
              <a:rPr lang="en-US" sz="3399" i="1">
                <a:solidFill>
                  <a:srgbClr val="000000"/>
                </a:solidFill>
                <a:latin typeface="Glacial Indifference Italics"/>
                <a:ea typeface="Glacial Indifference Italics"/>
                <a:cs typeface="Glacial Indifference Italics"/>
                <a:sym typeface="Glacial Indifference Italics"/>
              </a:rPr>
              <a:t>Top-notch equipment and latest game editions.</a:t>
            </a:r>
          </a:p>
          <a:p>
            <a:pPr algn="ctr">
              <a:lnSpc>
                <a:spcPts val="5541"/>
              </a:lnSpc>
            </a:pPr>
            <a:r>
              <a:rPr lang="en-US" sz="3399" i="1">
                <a:solidFill>
                  <a:srgbClr val="000000"/>
                </a:solidFill>
                <a:latin typeface="Glacial Indifference Italics"/>
                <a:ea typeface="Glacial Indifference Italics"/>
                <a:cs typeface="Glacial Indifference Italics"/>
                <a:sym typeface="Glacial Indifference Italics"/>
              </a:rPr>
              <a:t>Social gaming hub for connecting with fellow gamers.</a:t>
            </a:r>
          </a:p>
          <a:p>
            <a:pPr algn="ctr">
              <a:lnSpc>
                <a:spcPts val="4890"/>
              </a:lnSpc>
            </a:pPr>
            <a:endParaRPr lang="en-US" sz="3399" i="1">
              <a:solidFill>
                <a:srgbClr val="000000"/>
              </a:solidFill>
              <a:latin typeface="Glacial Indifference Italics"/>
              <a:ea typeface="Glacial Indifference Italics"/>
              <a:cs typeface="Glacial Indifference Italics"/>
              <a:sym typeface="Glacial Indifference Italics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028700" y="4297426"/>
            <a:ext cx="6887225" cy="1247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828"/>
              </a:lnSpc>
              <a:spcBef>
                <a:spcPct val="0"/>
              </a:spcBef>
            </a:pPr>
            <a:r>
              <a:rPr lang="en-US" sz="8190">
                <a:solidFill>
                  <a:srgbClr val="273384"/>
                </a:solidFill>
                <a:latin typeface="Gladiola"/>
                <a:ea typeface="Gladiola"/>
                <a:cs typeface="Gladiola"/>
                <a:sym typeface="Gladiola"/>
              </a:rPr>
              <a:t>Product Profile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597</Words>
  <Application>Microsoft Office PowerPoint</Application>
  <PresentationFormat>Custom</PresentationFormat>
  <Paragraphs>85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Glacial Indifference Bold Italics</vt:lpstr>
      <vt:lpstr>Glacial Indifference</vt:lpstr>
      <vt:lpstr>Raleway Bold</vt:lpstr>
      <vt:lpstr>Arial</vt:lpstr>
      <vt:lpstr>Glacial Indifference Italics</vt:lpstr>
      <vt:lpstr>Calibri</vt:lpstr>
      <vt:lpstr>Gladiola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Gold Watercolour Group Project Presentation</dc:title>
  <dc:creator>Fahad Khan</dc:creator>
  <cp:lastModifiedBy>Fahad Khan</cp:lastModifiedBy>
  <cp:revision>2</cp:revision>
  <dcterms:created xsi:type="dcterms:W3CDTF">2006-08-16T00:00:00Z</dcterms:created>
  <dcterms:modified xsi:type="dcterms:W3CDTF">2024-09-09T11:27:22Z</dcterms:modified>
  <dc:identifier>DAF2p5Z8DCU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2024-09-09T11:27:01Z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5cad3ab3-8d5a-4792-8886-08a71f79ef4d</vt:lpwstr>
  </property>
  <property fmtid="{D5CDD505-2E9C-101B-9397-08002B2CF9AE}" pid="7" name="MSIP_Label_defa4170-0d19-0005-0004-bc88714345d2_ActionId">
    <vt:lpwstr>c181bb2b-15c9-4142-b121-1052388c87d2</vt:lpwstr>
  </property>
  <property fmtid="{D5CDD505-2E9C-101B-9397-08002B2CF9AE}" pid="8" name="MSIP_Label_defa4170-0d19-0005-0004-bc88714345d2_ContentBits">
    <vt:lpwstr>0</vt:lpwstr>
  </property>
</Properties>
</file>

<file path=docProps/thumbnail.jpeg>
</file>